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31"/>
  </p:notesMasterIdLst>
  <p:sldIdLst>
    <p:sldId id="257" r:id="rId2"/>
    <p:sldId id="4149" r:id="rId3"/>
    <p:sldId id="267" r:id="rId4"/>
    <p:sldId id="4150" r:id="rId5"/>
    <p:sldId id="4151" r:id="rId6"/>
    <p:sldId id="4152" r:id="rId7"/>
    <p:sldId id="4153" r:id="rId8"/>
    <p:sldId id="4154" r:id="rId9"/>
    <p:sldId id="4155" r:id="rId10"/>
    <p:sldId id="4156" r:id="rId11"/>
    <p:sldId id="4157" r:id="rId12"/>
    <p:sldId id="4158" r:id="rId13"/>
    <p:sldId id="4159" r:id="rId14"/>
    <p:sldId id="4160" r:id="rId15"/>
    <p:sldId id="4161" r:id="rId16"/>
    <p:sldId id="4162" r:id="rId17"/>
    <p:sldId id="4163" r:id="rId18"/>
    <p:sldId id="4164" r:id="rId19"/>
    <p:sldId id="4165" r:id="rId20"/>
    <p:sldId id="4166" r:id="rId21"/>
    <p:sldId id="4167" r:id="rId22"/>
    <p:sldId id="4168" r:id="rId23"/>
    <p:sldId id="4169" r:id="rId24"/>
    <p:sldId id="4170" r:id="rId25"/>
    <p:sldId id="4171" r:id="rId26"/>
    <p:sldId id="4172" r:id="rId27"/>
    <p:sldId id="4173" r:id="rId28"/>
    <p:sldId id="4177" r:id="rId29"/>
    <p:sldId id="4176" r:id="rId30"/>
  </p:sldIdLst>
  <p:sldSz cx="12192000" cy="6858000"/>
  <p:notesSz cx="6858000" cy="9144000"/>
  <p:embeddedFontLst>
    <p:embeddedFont>
      <p:font typeface="Arial Rounded MT Light" panose="020B0604020202020204"/>
      <p:regular r:id="rId32"/>
    </p:embeddedFont>
    <p:embeddedFont>
      <p:font typeface="Candara" panose="020E0502030303020204" pitchFamily="34" charset="0"/>
      <p:regular r:id="rId33"/>
      <p:bold r:id="rId34"/>
      <p:italic r:id="rId35"/>
      <p:boldItalic r:id="rId36"/>
    </p:embeddedFont>
    <p:embeddedFont>
      <p:font typeface="Lato Light" panose="020F0502020204030204" pitchFamily="34" charset="0"/>
      <p:regular r:id="rId37"/>
      <p:italic r:id="rId38"/>
    </p:embeddedFont>
    <p:embeddedFont>
      <p:font typeface="Poppins" panose="00000500000000000000" pitchFamily="2" charset="0"/>
      <p:regular r:id="rId39"/>
      <p:bold r:id="rId40"/>
      <p:italic r:id="rId41"/>
      <p:boldItalic r:id="rId42"/>
    </p:embeddedFont>
    <p:embeddedFont>
      <p:font typeface="Segoe UI" panose="020B0502040204020203" pitchFamily="34" charset="0"/>
      <p:regular r:id="rId43"/>
      <p:bold r:id="rId44"/>
      <p:italic r:id="rId45"/>
      <p:boldItalic r:id="rId4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54"/>
    <p:restoredTop sz="94741"/>
  </p:normalViewPr>
  <p:slideViewPr>
    <p:cSldViewPr snapToGrid="0">
      <p:cViewPr varScale="1">
        <p:scale>
          <a:sx n="74" d="100"/>
          <a:sy n="74" d="100"/>
        </p:scale>
        <p:origin x="92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font" Target="fonts/font15.fntdata"/><Relationship Id="rId20" Type="http://schemas.openxmlformats.org/officeDocument/2006/relationships/slide" Target="slides/slide19.xml"/><Relationship Id="rId41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F9DE9B-4130-3048-B8E8-8F3FF82F7AAA}" type="datetimeFigureOut">
              <a:t>15/02/2026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956DD0-3E99-3945-A412-2D5A4FC413A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462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54351-2FDF-F63F-7268-DF0F9265E7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8CFA61-5AF6-FBF9-37D3-4E5E94708E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47E948-54F9-CA2F-A2D3-827739332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7FFE7-E833-E04E-B589-C7D330404488}" type="datetimeFigureOut">
              <a:t>15/02/2026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636DFB-744B-EBF6-4E0B-F629978BD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4CDD09-B5F8-94E6-8E92-010EA1870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1B6BB-946F-1842-8F8D-DB8D02BA78F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470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823FB-2211-EE6B-CA47-FAA35A652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03461F-AD73-AE5E-50C4-03B9995299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A28023-333A-9E19-A0DE-839AC9D98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7FFE7-E833-E04E-B589-C7D330404488}" type="datetimeFigureOut">
              <a:t>15/02/2026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6C23C6-D45E-BD76-D073-25472BD95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5A796A-0A6F-00D5-0AF0-053FE71D7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1B6BB-946F-1842-8F8D-DB8D02BA78F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362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A121B8-0B61-4769-A7D0-828B4ABAEB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6D72F8-2B65-DC5A-D53F-BBE8646501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843B41-A4F9-A718-7BB6-A8491CDD4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7FFE7-E833-E04E-B589-C7D330404488}" type="datetimeFigureOut">
              <a:t>15/02/2026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F5411A-BFD1-6FE9-1C0A-4AEB7A9B0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E6BA75-8901-9D66-BE24-4367DFA6D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1B6BB-946F-1842-8F8D-DB8D02BA78F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231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5186E-0056-7C74-AA1D-878EF46ED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12E27-46C9-41FC-16F2-E3D9AD1F5D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A29B23-54D3-4F51-7041-91F297316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7FFE7-E833-E04E-B589-C7D330404488}" type="datetimeFigureOut">
              <a:t>15/02/2026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CC70AE-DA52-7206-D5EB-818B1D1D3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293CC-5F4B-E64B-081F-33143F9AC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1B6BB-946F-1842-8F8D-DB8D02BA78F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908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3C4E7-EF36-6758-AEAF-AB835E046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A93A6E-B7AA-F6DF-634A-F64FBE5CBE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18A5D9-55F9-3521-9DCC-63779B83E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7FFE7-E833-E04E-B589-C7D330404488}" type="datetimeFigureOut">
              <a:t>15/02/2026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C7A7E0-3106-4502-6029-D5105CEE1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FC57C3-B2AA-F2A3-F288-E29203D57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1B6BB-946F-1842-8F8D-DB8D02BA78F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521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D2102-27D9-4900-DCC5-18849F642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1A67C0-2587-316E-195A-043EF25B36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4D5811-7CF9-531C-5163-CBA773D806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CD316D-8E6E-F073-BF3D-8883091AA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7FFE7-E833-E04E-B589-C7D330404488}" type="datetimeFigureOut">
              <a:t>15/02/2026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AB76ED-BF31-E9CD-8941-47ED2028A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699F56-47B8-C09E-F9A6-AD32F5404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1B6BB-946F-1842-8F8D-DB8D02BA78F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876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E8A19-302F-03EB-6226-5A3EF4507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96410E-4BBC-49F6-587E-3577A308E2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757ADD-1A03-D86D-ED10-F818ADA216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174EC5-ED77-FD3F-73CC-2B306D7EC5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80F3ED-720B-12DD-57D6-0BFA124702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86FD79-0648-5054-3308-D57B2D602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7FFE7-E833-E04E-B589-C7D330404488}" type="datetimeFigureOut">
              <a:t>15/02/2026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4DC010-97BE-EFB0-8A06-5B8F74CCD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C7EDA5-4688-1A52-EBE1-26A6939D2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1B6BB-946F-1842-8F8D-DB8D02BA78F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550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CBDA0-E18A-13C9-47F1-BABA4554B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418746-C22D-F096-0879-B035B6611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7FFE7-E833-E04E-B589-C7D330404488}" type="datetimeFigureOut">
              <a:t>15/02/2026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2AB24D-A3DA-0378-9025-F0294DE41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7DAF30-64C2-CF6A-8ED7-D7C1F78DE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1B6BB-946F-1842-8F8D-DB8D02BA78F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009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C57E6E-B97F-D3A5-D0EA-8450F7745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7FFE7-E833-E04E-B589-C7D330404488}" type="datetimeFigureOut">
              <a:t>15/02/2026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568D34-C7EC-D162-D266-A5DD66C60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31A8C4-B3CE-C4B6-486F-D61F0F4FC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1B6BB-946F-1842-8F8D-DB8D02BA78F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878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99B95-E6FE-87DC-7453-84EDB49E5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287D8E-0920-277D-3DDB-29F541B2E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E2C2A1-E9F9-BBD2-69CE-BF57E64BD2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65134B-9EF2-09FE-AB83-9B4373347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7FFE7-E833-E04E-B589-C7D330404488}" type="datetimeFigureOut">
              <a:t>15/02/2026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9C5C3F-5764-8F92-1F15-D6DE6EC65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2788CE-E201-CF1F-261F-137E0F464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1B6BB-946F-1842-8F8D-DB8D02BA78F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603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6D5C1-5E57-F073-27CB-0282ABB2E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A4BAD3-BA51-698A-CB2B-900727FE02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0C54F4-6FB3-FA8C-919D-524FADA040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099C23-C24E-9FF1-509F-1CD9D4DB3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7FFE7-E833-E04E-B589-C7D330404488}" type="datetimeFigureOut">
              <a:t>15/02/2026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6F1207-1417-5BA7-00A6-A94B6A3BA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603FC5-6565-383D-E5F0-16890651F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1B6BB-946F-1842-8F8D-DB8D02BA78F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160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644DB5-592D-18F6-ED96-486663FE9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E9D1A9-68BB-F1F1-95CE-DBD2CE8EA9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4026B4-CD3C-6B00-687B-14996CD7AE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527FFE7-E833-E04E-B589-C7D330404488}" type="datetimeFigureOut">
              <a:t>15/02/2026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E685B5-18F6-68DB-DFBC-B4B62FDF10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12D5B2-0C02-CB94-67BC-6FEC8A7A2A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251B6BB-946F-1842-8F8D-DB8D02BA78F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842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6.png"/><Relationship Id="rId7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7.png"/><Relationship Id="rId9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6.png"/><Relationship Id="rId7" Type="http://schemas.openxmlformats.org/officeDocument/2006/relationships/image" Target="../media/image30.png"/><Relationship Id="rId12" Type="http://schemas.openxmlformats.org/officeDocument/2006/relationships/image" Target="../media/image35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sv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svg"/><Relationship Id="rId4" Type="http://schemas.openxmlformats.org/officeDocument/2006/relationships/image" Target="../media/image7.png"/><Relationship Id="rId9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6.png"/><Relationship Id="rId7" Type="http://schemas.openxmlformats.org/officeDocument/2006/relationships/image" Target="../media/image3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10" Type="http://schemas.openxmlformats.org/officeDocument/2006/relationships/image" Target="../media/image35.svg"/><Relationship Id="rId4" Type="http://schemas.openxmlformats.org/officeDocument/2006/relationships/image" Target="../media/image7.png"/><Relationship Id="rId9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black background with a pattern&#10;&#10;Description automatically generated">
            <a:extLst>
              <a:ext uri="{FF2B5EF4-FFF2-40B4-BE49-F238E27FC236}">
                <a16:creationId xmlns:a16="http://schemas.microsoft.com/office/drawing/2014/main" id="{6C0CB212-9289-0477-3A03-3DC6A6F8E8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EAC1834-DE4E-4268-84E6-4FC4543CC7C2}"/>
              </a:ext>
            </a:extLst>
          </p:cNvPr>
          <p:cNvSpPr txBox="1"/>
          <p:nvPr/>
        </p:nvSpPr>
        <p:spPr>
          <a:xfrm>
            <a:off x="5120062" y="1422862"/>
            <a:ext cx="61583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ial Rounded MT Light" panose="02000403040000020004" pitchFamily="2" charset="0"/>
              </a:rPr>
              <a:t>CAADP STRATEGY AND ACTION PLAN: 2026-2035</a:t>
            </a:r>
          </a:p>
          <a:p>
            <a:endParaRPr lang="en-US" sz="2800" b="1" dirty="0">
              <a:solidFill>
                <a:schemeClr val="bg1"/>
              </a:solidFill>
              <a:latin typeface="Arial Rounded MT Light" panose="02000403040000020004" pitchFamily="2" charset="0"/>
            </a:endParaRPr>
          </a:p>
          <a:p>
            <a:r>
              <a:rPr lang="en-US" sz="2800" b="1" dirty="0">
                <a:solidFill>
                  <a:schemeClr val="bg1"/>
                </a:solidFill>
                <a:latin typeface="Candara" panose="020E0502030303020204" pitchFamily="34" charset="0"/>
              </a:rPr>
              <a:t>Presentation to PAFO WEBINAR </a:t>
            </a:r>
          </a:p>
          <a:p>
            <a:r>
              <a:rPr lang="en-US" sz="2800" b="1" dirty="0">
                <a:solidFill>
                  <a:schemeClr val="bg1"/>
                </a:solidFill>
                <a:latin typeface="Candara" panose="020E0502030303020204" pitchFamily="34" charset="0"/>
              </a:rPr>
              <a:t>African Union Commission</a:t>
            </a:r>
          </a:p>
          <a:p>
            <a:endParaRPr lang="en-US" sz="2800" b="1" dirty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endParaRPr lang="en-US" sz="2800" b="1" dirty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r>
              <a:rPr lang="en-US" sz="2800" b="1" dirty="0">
                <a:solidFill>
                  <a:schemeClr val="bg1"/>
                </a:solidFill>
                <a:latin typeface="Candara" panose="020E0502030303020204" pitchFamily="34" charset="0"/>
              </a:rPr>
              <a:t>April 15, 2025</a:t>
            </a:r>
            <a:endParaRPr lang="en-US" sz="2800" b="1" dirty="0">
              <a:solidFill>
                <a:schemeClr val="bg1"/>
              </a:solidFill>
              <a:latin typeface="Arial Rounded MT Light" panose="02000403040000020004" pitchFamily="2" charset="0"/>
            </a:endParaRPr>
          </a:p>
        </p:txBody>
      </p:sp>
      <p:pic>
        <p:nvPicPr>
          <p:cNvPr id="8" name="Picture 7" descr="A black background with white text and a map&#10;&#10;Description automatically generated">
            <a:extLst>
              <a:ext uri="{FF2B5EF4-FFF2-40B4-BE49-F238E27FC236}">
                <a16:creationId xmlns:a16="http://schemas.microsoft.com/office/drawing/2014/main" id="{8FF7DD94-2D0A-CA43-3187-F14941BEB7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885" y="1301384"/>
            <a:ext cx="2438400" cy="2997200"/>
          </a:xfrm>
          <a:prstGeom prst="rect">
            <a:avLst/>
          </a:prstGeom>
        </p:spPr>
      </p:pic>
      <p:pic>
        <p:nvPicPr>
          <p:cNvPr id="15" name="Picture 14" descr="A black and white logo&#10;&#10;Description automatically generated">
            <a:extLst>
              <a:ext uri="{FF2B5EF4-FFF2-40B4-BE49-F238E27FC236}">
                <a16:creationId xmlns:a16="http://schemas.microsoft.com/office/drawing/2014/main" id="{FCE6CCBA-3349-9EE0-169D-D02C2EC763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848" y="247741"/>
            <a:ext cx="1334262" cy="44475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1E0D758-00F7-A5C3-9EBE-BE4B105FE0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650" y="6266546"/>
            <a:ext cx="11678698" cy="532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911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138DA92-73EB-4E81-E1E6-945B88D7455B}"/>
              </a:ext>
            </a:extLst>
          </p:cNvPr>
          <p:cNvSpPr/>
          <p:nvPr/>
        </p:nvSpPr>
        <p:spPr>
          <a:xfrm>
            <a:off x="-118533" y="6155267"/>
            <a:ext cx="12310533" cy="7027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blue background with lines&#10;&#10;Description automatically generated">
            <a:extLst>
              <a:ext uri="{FF2B5EF4-FFF2-40B4-BE49-F238E27FC236}">
                <a16:creationId xmlns:a16="http://schemas.microsoft.com/office/drawing/2014/main" id="{CC734550-967C-E428-44F6-C19CBB34F1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8533" y="0"/>
            <a:ext cx="3244300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F591936-A48D-B2FA-280B-CCFAADF268B6}"/>
              </a:ext>
            </a:extLst>
          </p:cNvPr>
          <p:cNvSpPr txBox="1"/>
          <p:nvPr/>
        </p:nvSpPr>
        <p:spPr>
          <a:xfrm>
            <a:off x="0" y="1874727"/>
            <a:ext cx="291443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CAADP: Looking Forward – Drivers of Africa’s Agrifood Systems Over the Next Ten Years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20C0700-A914-25C4-B865-E4A5D1471E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414" y="245522"/>
            <a:ext cx="11823700" cy="5588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944BD1A-F133-6DD3-CAEB-526A48CEB9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650" y="6256863"/>
            <a:ext cx="11696700" cy="533400"/>
          </a:xfrm>
          <a:prstGeom prst="rect">
            <a:avLst/>
          </a:prstGeom>
        </p:spPr>
      </p:pic>
      <p:grpSp>
        <p:nvGrpSpPr>
          <p:cNvPr id="61" name="Group 60">
            <a:extLst>
              <a:ext uri="{FF2B5EF4-FFF2-40B4-BE49-F238E27FC236}">
                <a16:creationId xmlns:a16="http://schemas.microsoft.com/office/drawing/2014/main" id="{36EED747-54F3-1E3B-4C6D-D74B8CA14BC6}"/>
              </a:ext>
            </a:extLst>
          </p:cNvPr>
          <p:cNvGrpSpPr/>
          <p:nvPr/>
        </p:nvGrpSpPr>
        <p:grpSpPr>
          <a:xfrm>
            <a:off x="2971111" y="1470786"/>
            <a:ext cx="9379515" cy="4970089"/>
            <a:chOff x="-583799" y="1218012"/>
            <a:chExt cx="12613417" cy="5810153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34430A05-A4F9-1489-C161-01F90BA7F642}"/>
                </a:ext>
              </a:extLst>
            </p:cNvPr>
            <p:cNvGrpSpPr/>
            <p:nvPr/>
          </p:nvGrpSpPr>
          <p:grpSpPr>
            <a:xfrm>
              <a:off x="-224219" y="1218012"/>
              <a:ext cx="12253837" cy="5810153"/>
              <a:chOff x="-668024" y="905852"/>
              <a:chExt cx="12980642" cy="6325799"/>
            </a:xfrm>
          </p:grpSpPr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0630A0F3-2AC7-14D6-C4B6-D470976EC960}"/>
                  </a:ext>
                </a:extLst>
              </p:cNvPr>
              <p:cNvSpPr txBox="1"/>
              <p:nvPr/>
            </p:nvSpPr>
            <p:spPr>
              <a:xfrm>
                <a:off x="8722782" y="905852"/>
                <a:ext cx="3589836" cy="14885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spcAft>
                    <a:spcPts val="1200"/>
                  </a:spcAft>
                  <a:defRPr sz="1400" b="1">
                    <a:latin typeface="Candara" panose="020E0502030303020204" pitchFamily="34" charset="0"/>
                  </a:defRPr>
                </a:lvl1pPr>
              </a:lstStyle>
              <a:p>
                <a:r>
                  <a:rPr lang="en-US" dirty="0"/>
                  <a:t>Climate change, environmental sustainability, and social stability, which affect efforts to increase agricultural productivity</a:t>
                </a: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7678401E-A3EB-199E-FCFB-7507964AFBB5}"/>
                  </a:ext>
                </a:extLst>
              </p:cNvPr>
              <p:cNvSpPr txBox="1"/>
              <p:nvPr/>
            </p:nvSpPr>
            <p:spPr>
              <a:xfrm>
                <a:off x="2063828" y="5468867"/>
                <a:ext cx="3859994" cy="12143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>
                  <a:spcAft>
                    <a:spcPts val="1200"/>
                  </a:spcAft>
                  <a:defRPr sz="1400" b="1">
                    <a:latin typeface="Candara" panose="020E0502030303020204" pitchFamily="34" charset="0"/>
                  </a:defRPr>
                </a:lvl1pPr>
              </a:lstStyle>
              <a:p>
                <a:r>
                  <a:rPr lang="en-US" dirty="0"/>
                  <a:t>Economic growth and rising incomes, increasing the demand for diverse, high-quality food products</a:t>
                </a: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1C37F716-D08C-CC19-48AD-C26FC875CB2A}"/>
                  </a:ext>
                </a:extLst>
              </p:cNvPr>
              <p:cNvSpPr txBox="1"/>
              <p:nvPr/>
            </p:nvSpPr>
            <p:spPr>
              <a:xfrm>
                <a:off x="3890690" y="937493"/>
                <a:ext cx="4579214" cy="12143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sz="1400" b="1" dirty="0">
                    <a:latin typeface="Candara" panose="020E0502030303020204" pitchFamily="34" charset="0"/>
                  </a:rPr>
                  <a:t>Explosive population growth, leading to a significant increase in food demand that can be met only through productivity and efficiency gains</a:t>
                </a: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5BD1B6DE-A9C9-5BB2-05E4-040113EE4AD1}"/>
                  </a:ext>
                </a:extLst>
              </p:cNvPr>
              <p:cNvSpPr txBox="1"/>
              <p:nvPr/>
            </p:nvSpPr>
            <p:spPr>
              <a:xfrm>
                <a:off x="7337308" y="5468867"/>
                <a:ext cx="3492240" cy="6534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>
                  <a:spcAft>
                    <a:spcPts val="1200"/>
                  </a:spcAft>
                  <a:defRPr sz="1400" b="1">
                    <a:latin typeface="Candara" panose="020E0502030303020204" pitchFamily="34" charset="0"/>
                  </a:defRPr>
                </a:lvl1pPr>
              </a:lstStyle>
              <a:p>
                <a:r>
                  <a:rPr lang="en-US" dirty="0"/>
                  <a:t>Technological innovations, such as digital agriculture and biotechnology, with the potential to enhance productivity, sustainability, and inclusivity</a:t>
                </a:r>
              </a:p>
            </p:txBody>
          </p:sp>
          <p:grpSp>
            <p:nvGrpSpPr>
              <p:cNvPr id="68" name="Group 67">
                <a:extLst>
                  <a:ext uri="{FF2B5EF4-FFF2-40B4-BE49-F238E27FC236}">
                    <a16:creationId xmlns:a16="http://schemas.microsoft.com/office/drawing/2014/main" id="{923D6D3C-C578-2DDE-B219-94D8DA6D8DF8}"/>
                  </a:ext>
                </a:extLst>
              </p:cNvPr>
              <p:cNvGrpSpPr/>
              <p:nvPr/>
            </p:nvGrpSpPr>
            <p:grpSpPr>
              <a:xfrm>
                <a:off x="210089" y="1439490"/>
                <a:ext cx="3680599" cy="596027"/>
                <a:chOff x="6313198" y="4445722"/>
                <a:chExt cx="2213013" cy="596027"/>
              </a:xfrm>
              <a:noFill/>
            </p:grpSpPr>
            <p:sp>
              <p:nvSpPr>
                <p:cNvPr id="90" name="TextBox 89">
                  <a:extLst>
                    <a:ext uri="{FF2B5EF4-FFF2-40B4-BE49-F238E27FC236}">
                      <a16:creationId xmlns:a16="http://schemas.microsoft.com/office/drawing/2014/main" id="{9BD10344-821C-8A58-D291-E9CDB83BCE83}"/>
                    </a:ext>
                  </a:extLst>
                </p:cNvPr>
                <p:cNvSpPr txBox="1"/>
                <p:nvPr/>
              </p:nvSpPr>
              <p:spPr>
                <a:xfrm>
                  <a:off x="6313198" y="4445722"/>
                  <a:ext cx="1931600" cy="284828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1200"/>
                    </a:spcAft>
                  </a:pPr>
                  <a:endParaRPr lang="en-US" sz="1100" dirty="0">
                    <a:latin typeface="Candara" panose="020E0502030303020204" pitchFamily="34" charset="0"/>
                  </a:endParaRPr>
                </a:p>
              </p:txBody>
            </p:sp>
            <p:sp>
              <p:nvSpPr>
                <p:cNvPr id="91" name="TextBox 90">
                  <a:extLst>
                    <a:ext uri="{FF2B5EF4-FFF2-40B4-BE49-F238E27FC236}">
                      <a16:creationId xmlns:a16="http://schemas.microsoft.com/office/drawing/2014/main" id="{3A7A5196-163F-654C-1B95-36967CB5B86A}"/>
                    </a:ext>
                  </a:extLst>
                </p:cNvPr>
                <p:cNvSpPr txBox="1"/>
                <p:nvPr/>
              </p:nvSpPr>
              <p:spPr>
                <a:xfrm>
                  <a:off x="7026501" y="4756921"/>
                  <a:ext cx="1499710" cy="284828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endParaRPr lang="ko-KR" altLang="en-US" sz="105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endParaRPr>
                </a:p>
              </p:txBody>
            </p:sp>
          </p:grpSp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FE7AE8B1-D58F-069C-AE9B-584DB3FA1EA3}"/>
                  </a:ext>
                </a:extLst>
              </p:cNvPr>
              <p:cNvGrpSpPr/>
              <p:nvPr/>
            </p:nvGrpSpPr>
            <p:grpSpPr>
              <a:xfrm>
                <a:off x="-668024" y="2109252"/>
                <a:ext cx="11935586" cy="3558887"/>
                <a:chOff x="-731072" y="2267186"/>
                <a:chExt cx="11935586" cy="3558887"/>
              </a:xfrm>
            </p:grpSpPr>
            <p:grpSp>
              <p:nvGrpSpPr>
                <p:cNvPr id="75" name="Group 74">
                  <a:extLst>
                    <a:ext uri="{FF2B5EF4-FFF2-40B4-BE49-F238E27FC236}">
                      <a16:creationId xmlns:a16="http://schemas.microsoft.com/office/drawing/2014/main" id="{6BA2C23F-B2C5-2BFA-6CE6-717C9361E3C5}"/>
                    </a:ext>
                  </a:extLst>
                </p:cNvPr>
                <p:cNvGrpSpPr/>
                <p:nvPr/>
              </p:nvGrpSpPr>
              <p:grpSpPr>
                <a:xfrm flipV="1">
                  <a:off x="7149832" y="2320891"/>
                  <a:ext cx="4054682" cy="2166619"/>
                  <a:chOff x="6889350" y="1812605"/>
                  <a:chExt cx="4054682" cy="2166619"/>
                </a:xfrm>
              </p:grpSpPr>
              <p:sp>
                <p:nvSpPr>
                  <p:cNvPr id="88" name="Arrow: Up 87">
                    <a:extLst>
                      <a:ext uri="{FF2B5EF4-FFF2-40B4-BE49-F238E27FC236}">
                        <a16:creationId xmlns:a16="http://schemas.microsoft.com/office/drawing/2014/main" id="{2AF32202-8626-012A-8BB0-FCD02BB72306}"/>
                      </a:ext>
                    </a:extLst>
                  </p:cNvPr>
                  <p:cNvSpPr/>
                  <p:nvPr/>
                </p:nvSpPr>
                <p:spPr>
                  <a:xfrm rot="8100000">
                    <a:off x="9444309" y="1812605"/>
                    <a:ext cx="1499723" cy="2166619"/>
                  </a:xfrm>
                  <a:prstGeom prst="upArrow">
                    <a:avLst>
                      <a:gd name="adj1" fmla="val 50000"/>
                      <a:gd name="adj2" fmla="val 51250"/>
                    </a:avLst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 dirty="0"/>
                  </a:p>
                </p:txBody>
              </p:sp>
              <p:sp>
                <p:nvSpPr>
                  <p:cNvPr id="89" name="Rectangle 88">
                    <a:extLst>
                      <a:ext uri="{FF2B5EF4-FFF2-40B4-BE49-F238E27FC236}">
                        <a16:creationId xmlns:a16="http://schemas.microsoft.com/office/drawing/2014/main" id="{E8290081-F4D8-F7CE-9EB2-4574F7733BAE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905785" y="902643"/>
                    <a:ext cx="669131" cy="2702001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</p:grpSp>
            <p:grpSp>
              <p:nvGrpSpPr>
                <p:cNvPr id="76" name="Group 75">
                  <a:extLst>
                    <a:ext uri="{FF2B5EF4-FFF2-40B4-BE49-F238E27FC236}">
                      <a16:creationId xmlns:a16="http://schemas.microsoft.com/office/drawing/2014/main" id="{01357EE9-AA11-7E29-B365-17E893BFB5EA}"/>
                    </a:ext>
                  </a:extLst>
                </p:cNvPr>
                <p:cNvGrpSpPr/>
                <p:nvPr/>
              </p:nvGrpSpPr>
              <p:grpSpPr>
                <a:xfrm>
                  <a:off x="4937256" y="3638217"/>
                  <a:ext cx="3906115" cy="2187856"/>
                  <a:chOff x="4698185" y="1845073"/>
                  <a:chExt cx="3906115" cy="2187856"/>
                </a:xfrm>
              </p:grpSpPr>
              <p:sp>
                <p:nvSpPr>
                  <p:cNvPr id="86" name="Arrow: Up 85">
                    <a:extLst>
                      <a:ext uri="{FF2B5EF4-FFF2-40B4-BE49-F238E27FC236}">
                        <a16:creationId xmlns:a16="http://schemas.microsoft.com/office/drawing/2014/main" id="{A151D9E1-5642-E562-7B6B-1112201FD5F5}"/>
                      </a:ext>
                    </a:extLst>
                  </p:cNvPr>
                  <p:cNvSpPr/>
                  <p:nvPr/>
                </p:nvSpPr>
                <p:spPr>
                  <a:xfrm rot="8100000">
                    <a:off x="7264742" y="1845073"/>
                    <a:ext cx="1339558" cy="2187856"/>
                  </a:xfrm>
                  <a:prstGeom prst="upArrow">
                    <a:avLst>
                      <a:gd name="adj1" fmla="val 50000"/>
                      <a:gd name="adj2" fmla="val 51250"/>
                    </a:avLst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 dirty="0"/>
                  </a:p>
                </p:txBody>
              </p:sp>
              <p:sp>
                <p:nvSpPr>
                  <p:cNvPr id="87" name="Rectangle 86">
                    <a:extLst>
                      <a:ext uri="{FF2B5EF4-FFF2-40B4-BE49-F238E27FC236}">
                        <a16:creationId xmlns:a16="http://schemas.microsoft.com/office/drawing/2014/main" id="{EC2E154D-EB2A-73DA-B279-E293561D9C6E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714620" y="902643"/>
                    <a:ext cx="669131" cy="2702001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</p:grpSp>
            <p:grpSp>
              <p:nvGrpSpPr>
                <p:cNvPr id="77" name="Group 76">
                  <a:extLst>
                    <a:ext uri="{FF2B5EF4-FFF2-40B4-BE49-F238E27FC236}">
                      <a16:creationId xmlns:a16="http://schemas.microsoft.com/office/drawing/2014/main" id="{F3D4EF70-4B77-EA3D-153C-26E0F9A87C5D}"/>
                    </a:ext>
                  </a:extLst>
                </p:cNvPr>
                <p:cNvGrpSpPr/>
                <p:nvPr/>
              </p:nvGrpSpPr>
              <p:grpSpPr>
                <a:xfrm flipV="1">
                  <a:off x="2706458" y="2267186"/>
                  <a:ext cx="3963706" cy="2187856"/>
                  <a:chOff x="2445976" y="1845073"/>
                  <a:chExt cx="3963706" cy="2187856"/>
                </a:xfrm>
              </p:grpSpPr>
              <p:sp>
                <p:nvSpPr>
                  <p:cNvPr id="84" name="Arrow: Up 83">
                    <a:extLst>
                      <a:ext uri="{FF2B5EF4-FFF2-40B4-BE49-F238E27FC236}">
                        <a16:creationId xmlns:a16="http://schemas.microsoft.com/office/drawing/2014/main" id="{653C9692-33D1-E45C-872A-C6C418C54387}"/>
                      </a:ext>
                    </a:extLst>
                  </p:cNvPr>
                  <p:cNvSpPr/>
                  <p:nvPr/>
                </p:nvSpPr>
                <p:spPr>
                  <a:xfrm rot="8100000">
                    <a:off x="5070124" y="1845073"/>
                    <a:ext cx="1339558" cy="2187856"/>
                  </a:xfrm>
                  <a:prstGeom prst="upArrow">
                    <a:avLst>
                      <a:gd name="adj1" fmla="val 50000"/>
                      <a:gd name="adj2" fmla="val 51250"/>
                    </a:avLst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 dirty="0"/>
                  </a:p>
                </p:txBody>
              </p:sp>
              <p:sp>
                <p:nvSpPr>
                  <p:cNvPr id="85" name="Rectangle 84">
                    <a:extLst>
                      <a:ext uri="{FF2B5EF4-FFF2-40B4-BE49-F238E27FC236}">
                        <a16:creationId xmlns:a16="http://schemas.microsoft.com/office/drawing/2014/main" id="{159851B7-9838-2D2F-C275-8AFF47BE0701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504873" y="860181"/>
                    <a:ext cx="669131" cy="2786926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</p:grpSp>
            <p:grpSp>
              <p:nvGrpSpPr>
                <p:cNvPr id="78" name="Group 77">
                  <a:extLst>
                    <a:ext uri="{FF2B5EF4-FFF2-40B4-BE49-F238E27FC236}">
                      <a16:creationId xmlns:a16="http://schemas.microsoft.com/office/drawing/2014/main" id="{03F7F84E-F944-EE43-9581-DA48AF0B2E73}"/>
                    </a:ext>
                  </a:extLst>
                </p:cNvPr>
                <p:cNvGrpSpPr/>
                <p:nvPr/>
              </p:nvGrpSpPr>
              <p:grpSpPr>
                <a:xfrm>
                  <a:off x="575256" y="3638216"/>
                  <a:ext cx="3878878" cy="2187856"/>
                  <a:chOff x="336185" y="1845072"/>
                  <a:chExt cx="3878878" cy="2187856"/>
                </a:xfrm>
              </p:grpSpPr>
              <p:sp>
                <p:nvSpPr>
                  <p:cNvPr id="82" name="Arrow: Up 81">
                    <a:extLst>
                      <a:ext uri="{FF2B5EF4-FFF2-40B4-BE49-F238E27FC236}">
                        <a16:creationId xmlns:a16="http://schemas.microsoft.com/office/drawing/2014/main" id="{9B08E3B6-884E-96B8-1812-BE0525ABFD35}"/>
                      </a:ext>
                    </a:extLst>
                  </p:cNvPr>
                  <p:cNvSpPr/>
                  <p:nvPr/>
                </p:nvSpPr>
                <p:spPr>
                  <a:xfrm rot="8100000">
                    <a:off x="2875505" y="1845072"/>
                    <a:ext cx="1339558" cy="2187856"/>
                  </a:xfrm>
                  <a:prstGeom prst="upArrow">
                    <a:avLst>
                      <a:gd name="adj1" fmla="val 50000"/>
                      <a:gd name="adj2" fmla="val 51250"/>
                    </a:avLst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  <p:sp>
                <p:nvSpPr>
                  <p:cNvPr id="83" name="Rectangle 82">
                    <a:extLst>
                      <a:ext uri="{FF2B5EF4-FFF2-40B4-BE49-F238E27FC236}">
                        <a16:creationId xmlns:a16="http://schemas.microsoft.com/office/drawing/2014/main" id="{0C0D2AA3-538C-F0AB-DF62-4309EC25F3AD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352620" y="902642"/>
                    <a:ext cx="669131" cy="2702001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</p:grpSp>
            <p:grpSp>
              <p:nvGrpSpPr>
                <p:cNvPr id="79" name="Group 78">
                  <a:extLst>
                    <a:ext uri="{FF2B5EF4-FFF2-40B4-BE49-F238E27FC236}">
                      <a16:creationId xmlns:a16="http://schemas.microsoft.com/office/drawing/2014/main" id="{D4D6C74C-C7D9-CF9F-F0D1-ED2FDA6C2DA6}"/>
                    </a:ext>
                  </a:extLst>
                </p:cNvPr>
                <p:cNvGrpSpPr/>
                <p:nvPr/>
              </p:nvGrpSpPr>
              <p:grpSpPr>
                <a:xfrm flipV="1">
                  <a:off x="-731072" y="2267186"/>
                  <a:ext cx="3011999" cy="2187856"/>
                  <a:chOff x="-991554" y="1845073"/>
                  <a:chExt cx="3011999" cy="2187856"/>
                </a:xfrm>
              </p:grpSpPr>
              <p:sp>
                <p:nvSpPr>
                  <p:cNvPr id="80" name="Arrow: Up 79">
                    <a:extLst>
                      <a:ext uri="{FF2B5EF4-FFF2-40B4-BE49-F238E27FC236}">
                        <a16:creationId xmlns:a16="http://schemas.microsoft.com/office/drawing/2014/main" id="{252CC8DE-4E42-EF8E-59FE-8F3EEC5CACBF}"/>
                      </a:ext>
                    </a:extLst>
                  </p:cNvPr>
                  <p:cNvSpPr/>
                  <p:nvPr/>
                </p:nvSpPr>
                <p:spPr>
                  <a:xfrm rot="8100000">
                    <a:off x="680887" y="1845073"/>
                    <a:ext cx="1339558" cy="2187856"/>
                  </a:xfrm>
                  <a:prstGeom prst="upArrow">
                    <a:avLst>
                      <a:gd name="adj1" fmla="val 50000"/>
                      <a:gd name="adj2" fmla="val 51250"/>
                    </a:avLst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 dirty="0"/>
                  </a:p>
                </p:txBody>
              </p:sp>
              <p:sp>
                <p:nvSpPr>
                  <p:cNvPr id="81" name="Rectangle 80">
                    <a:extLst>
                      <a:ext uri="{FF2B5EF4-FFF2-40B4-BE49-F238E27FC236}">
                        <a16:creationId xmlns:a16="http://schemas.microsoft.com/office/drawing/2014/main" id="{0FBB9DD1-DB0C-FD4B-7942-B5069FAC5752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-423905" y="1351429"/>
                    <a:ext cx="669132" cy="1804430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/>
                  </a:p>
                </p:txBody>
              </p:sp>
            </p:grpSp>
          </p:grp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18C6890F-B354-309F-E1D5-AA1AE6521D16}"/>
                  </a:ext>
                </a:extLst>
              </p:cNvPr>
              <p:cNvSpPr txBox="1"/>
              <p:nvPr/>
            </p:nvSpPr>
            <p:spPr>
              <a:xfrm>
                <a:off x="1890415" y="3651825"/>
                <a:ext cx="1303685" cy="4691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100" dirty="0">
                    <a:solidFill>
                      <a:schemeClr val="bg1"/>
                    </a:solidFill>
                    <a:cs typeface="Arial" pitchFamily="34" charset="0"/>
                  </a:rPr>
                  <a:t>Economic Growth</a:t>
                </a:r>
                <a:endParaRPr lang="ko-KR" altLang="en-US" sz="11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9DB35468-76E7-7F98-8715-C209965C233F}"/>
                  </a:ext>
                </a:extLst>
              </p:cNvPr>
              <p:cNvSpPr txBox="1"/>
              <p:nvPr/>
            </p:nvSpPr>
            <p:spPr>
              <a:xfrm>
                <a:off x="3878242" y="3626928"/>
                <a:ext cx="1303685" cy="4691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100" dirty="0">
                    <a:solidFill>
                      <a:schemeClr val="bg1"/>
                    </a:solidFill>
                    <a:cs typeface="Arial" pitchFamily="34" charset="0"/>
                  </a:rPr>
                  <a:t>Population Growth</a:t>
                </a:r>
                <a:endParaRPr lang="ko-KR" altLang="en-US" sz="11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68468051-ED81-10A3-0722-6E7CB9CE4B32}"/>
                  </a:ext>
                </a:extLst>
              </p:cNvPr>
              <p:cNvSpPr txBox="1"/>
              <p:nvPr/>
            </p:nvSpPr>
            <p:spPr>
              <a:xfrm>
                <a:off x="6340605" y="3761595"/>
                <a:ext cx="1303685" cy="2848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100" dirty="0">
                    <a:solidFill>
                      <a:schemeClr val="bg1"/>
                    </a:solidFill>
                    <a:cs typeface="Arial" pitchFamily="34" charset="0"/>
                  </a:rPr>
                  <a:t>Innovation</a:t>
                </a:r>
                <a:endParaRPr lang="ko-KR" altLang="en-US" sz="11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5D9788DD-1919-48BE-05CC-1CA81DAFBDC3}"/>
                  </a:ext>
                </a:extLst>
              </p:cNvPr>
              <p:cNvSpPr txBox="1"/>
              <p:nvPr/>
            </p:nvSpPr>
            <p:spPr>
              <a:xfrm>
                <a:off x="8563880" y="3761595"/>
                <a:ext cx="1303685" cy="2848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100" dirty="0">
                    <a:solidFill>
                      <a:schemeClr val="bg1"/>
                    </a:solidFill>
                    <a:cs typeface="Arial" pitchFamily="34" charset="0"/>
                  </a:rPr>
                  <a:t>Resilience</a:t>
                </a:r>
                <a:endParaRPr lang="ko-KR" altLang="en-US" sz="11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90C203FA-D8D7-C305-4B5D-A21CFA757A29}"/>
                  </a:ext>
                </a:extLst>
              </p:cNvPr>
              <p:cNvSpPr txBox="1"/>
              <p:nvPr/>
            </p:nvSpPr>
            <p:spPr>
              <a:xfrm>
                <a:off x="-217078" y="1007367"/>
                <a:ext cx="3669206" cy="12143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sz="1400" b="1" dirty="0">
                    <a:latin typeface="Candara" panose="020E0502030303020204" pitchFamily="34" charset="0"/>
                  </a:rPr>
                  <a:t>Urbanization and changing consumption patterns, leading to greater demand for prepared and processed foods </a:t>
                </a:r>
              </a:p>
            </p:txBody>
          </p:sp>
        </p:grp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BA56B729-2CDE-9F73-8BE9-7BFB7B23D0C7}"/>
                </a:ext>
              </a:extLst>
            </p:cNvPr>
            <p:cNvSpPr txBox="1"/>
            <p:nvPr/>
          </p:nvSpPr>
          <p:spPr>
            <a:xfrm>
              <a:off x="-583799" y="3803337"/>
              <a:ext cx="2234733" cy="305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/>
              <a:r>
                <a:rPr lang="en-US" altLang="ko-KR" sz="1100" dirty="0">
                  <a:solidFill>
                    <a:schemeClr val="bg1"/>
                  </a:solidFill>
                  <a:cs typeface="Arial" pitchFamily="34" charset="0"/>
                </a:rPr>
                <a:t>Urbanization</a:t>
              </a:r>
              <a:endParaRPr lang="ko-KR" altLang="en-US" sz="11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237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black pattern&#10;&#10;Description automatically generated">
            <a:extLst>
              <a:ext uri="{FF2B5EF4-FFF2-40B4-BE49-F238E27FC236}">
                <a16:creationId xmlns:a16="http://schemas.microsoft.com/office/drawing/2014/main" id="{47A7D280-4263-87EA-AE9F-47466304C3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3300244-7A02-27D7-F336-231EA69C8847}"/>
              </a:ext>
            </a:extLst>
          </p:cNvPr>
          <p:cNvSpPr txBox="1"/>
          <p:nvPr/>
        </p:nvSpPr>
        <p:spPr>
          <a:xfrm>
            <a:off x="3925628" y="2715403"/>
            <a:ext cx="77964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CAADP Strategy and Action Plan: 2026-2035: An Overview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9D1617-A3AE-55A4-AC06-B841419DD5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735" y="237062"/>
            <a:ext cx="11836400" cy="965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FC9F3D2-40E6-4E61-2DA3-2AEBD54074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650" y="6266546"/>
            <a:ext cx="11678698" cy="532578"/>
          </a:xfrm>
          <a:prstGeom prst="rect">
            <a:avLst/>
          </a:prstGeom>
        </p:spPr>
      </p:pic>
      <p:pic>
        <p:nvPicPr>
          <p:cNvPr id="13" name="Picture 12" descr="A white lightning bolt and cloud&#10;&#10;Description automatically generated">
            <a:extLst>
              <a:ext uri="{FF2B5EF4-FFF2-40B4-BE49-F238E27FC236}">
                <a16:creationId xmlns:a16="http://schemas.microsoft.com/office/drawing/2014/main" id="{21EDCDD0-185F-A450-A33F-5757CF932E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7018" y="2863541"/>
            <a:ext cx="1049931" cy="1166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850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138DA92-73EB-4E81-E1E6-945B88D7455B}"/>
              </a:ext>
            </a:extLst>
          </p:cNvPr>
          <p:cNvSpPr/>
          <p:nvPr/>
        </p:nvSpPr>
        <p:spPr>
          <a:xfrm>
            <a:off x="-118533" y="6155267"/>
            <a:ext cx="12310533" cy="7027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blue background with lines&#10;&#10;Description automatically generated">
            <a:extLst>
              <a:ext uri="{FF2B5EF4-FFF2-40B4-BE49-F238E27FC236}">
                <a16:creationId xmlns:a16="http://schemas.microsoft.com/office/drawing/2014/main" id="{CC734550-967C-E428-44F6-C19CBB34F1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8533" y="0"/>
            <a:ext cx="3244300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F591936-A48D-B2FA-280B-CCFAADF268B6}"/>
              </a:ext>
            </a:extLst>
          </p:cNvPr>
          <p:cNvSpPr txBox="1"/>
          <p:nvPr/>
        </p:nvSpPr>
        <p:spPr>
          <a:xfrm>
            <a:off x="0" y="1874727"/>
            <a:ext cx="291443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Post-Malabo CAADP Agenda Development Process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20C0700-A914-25C4-B865-E4A5D1471E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414" y="245522"/>
            <a:ext cx="11823700" cy="5588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944BD1A-F133-6DD3-CAEB-526A48CEB9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650" y="6256863"/>
            <a:ext cx="11696700" cy="5334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3201A44-7FA3-FBA6-F236-159E3E2C1E64}"/>
              </a:ext>
            </a:extLst>
          </p:cNvPr>
          <p:cNvGrpSpPr/>
          <p:nvPr/>
        </p:nvGrpSpPr>
        <p:grpSpPr>
          <a:xfrm>
            <a:off x="3125767" y="711200"/>
            <a:ext cx="8814348" cy="5929739"/>
            <a:chOff x="750716" y="903726"/>
            <a:chExt cx="10548712" cy="584849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CD39250-8B25-964C-290B-85A9C8A124E3}"/>
                </a:ext>
              </a:extLst>
            </p:cNvPr>
            <p:cNvSpPr txBox="1"/>
            <p:nvPr/>
          </p:nvSpPr>
          <p:spPr>
            <a:xfrm>
              <a:off x="750716" y="903726"/>
              <a:ext cx="10236907" cy="7299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 fontAlgn="base">
                <a:spcAft>
                  <a:spcPts val="1200"/>
                </a:spcAft>
              </a:pPr>
              <a:r>
                <a:rPr lang="en-US" sz="2000" b="1" i="0" dirty="0">
                  <a:effectLst/>
                  <a:latin typeface="Candara" panose="020E0502030303020204" pitchFamily="34" charset="0"/>
                </a:rPr>
                <a:t>The African Union undertook an open, consultative process to develop the CAADP Strategy and Action Plan: 2026-2035. </a:t>
              </a:r>
              <a:r>
                <a:rPr lang="en-US" sz="2000" b="1" dirty="0">
                  <a:latin typeface="Candara" panose="020E0502030303020204" pitchFamily="34" charset="0"/>
                </a:rPr>
                <a:t>This process included: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D7EEF39-6E62-E1B9-94D0-123B8A7E8E77}"/>
                </a:ext>
              </a:extLst>
            </p:cNvPr>
            <p:cNvSpPr/>
            <p:nvPr/>
          </p:nvSpPr>
          <p:spPr>
            <a:xfrm>
              <a:off x="892575" y="2233979"/>
              <a:ext cx="2157013" cy="43682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BDA3F4E-953A-2219-2AAF-9E8731BEB6C2}"/>
                </a:ext>
              </a:extLst>
            </p:cNvPr>
            <p:cNvSpPr txBox="1"/>
            <p:nvPr/>
          </p:nvSpPr>
          <p:spPr>
            <a:xfrm>
              <a:off x="947420" y="2244639"/>
              <a:ext cx="1731646" cy="461665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Stakeholders’ engagement</a:t>
              </a:r>
              <a:endParaRPr lang="en-US" sz="16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endParaRPr>
            </a:p>
          </p:txBody>
        </p:sp>
        <p:sp>
          <p:nvSpPr>
            <p:cNvPr id="8" name="Subtitle 2">
              <a:extLst>
                <a:ext uri="{FF2B5EF4-FFF2-40B4-BE49-F238E27FC236}">
                  <a16:creationId xmlns:a16="http://schemas.microsoft.com/office/drawing/2014/main" id="{0F1AE5C7-CD20-E647-EFE6-FFD9C5BCD71F}"/>
                </a:ext>
              </a:extLst>
            </p:cNvPr>
            <p:cNvSpPr txBox="1">
              <a:spLocks/>
            </p:cNvSpPr>
            <p:nvPr/>
          </p:nvSpPr>
          <p:spPr>
            <a:xfrm>
              <a:off x="892573" y="2747966"/>
              <a:ext cx="2363999" cy="895501"/>
            </a:xfrm>
            <a:prstGeom prst="rect">
              <a:avLst/>
            </a:prstGeom>
          </p:spPr>
          <p:txBody>
            <a:bodyPr vert="horz" wrap="square" lIns="45720" tIns="22860" rIns="45720" bIns="22860" rtlCol="0" anchor="t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00000"/>
                </a:lnSpc>
              </a:pPr>
              <a:r>
                <a:rPr lang="en-US" sz="1400" b="1" i="0" dirty="0">
                  <a:effectLst/>
                  <a:latin typeface="Candara" panose="020E0502030303020204" pitchFamily="34" charset="0"/>
                </a:rPr>
                <a:t>Five regional dialogues, each led by one of the AU Regional Economic Communities</a:t>
              </a:r>
              <a:endParaRPr lang="en-US" sz="14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709B0A1-3FC4-304E-D7E2-CDD65781B9E8}"/>
                </a:ext>
              </a:extLst>
            </p:cNvPr>
            <p:cNvSpPr txBox="1"/>
            <p:nvPr/>
          </p:nvSpPr>
          <p:spPr>
            <a:xfrm>
              <a:off x="892574" y="1690642"/>
              <a:ext cx="401072" cy="784830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r>
                <a:rPr lang="en-US" sz="4500" b="1" dirty="0">
                  <a:solidFill>
                    <a:schemeClr val="accent1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1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050FDEF-A0E0-4299-63B5-35C9FD9DC594}"/>
                </a:ext>
              </a:extLst>
            </p:cNvPr>
            <p:cNvSpPr/>
            <p:nvPr/>
          </p:nvSpPr>
          <p:spPr>
            <a:xfrm>
              <a:off x="892575" y="4704463"/>
              <a:ext cx="2364000" cy="43682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chemeClr val="accent3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F907864-5D4F-D940-1A30-DA970D7FDE27}"/>
                </a:ext>
              </a:extLst>
            </p:cNvPr>
            <p:cNvSpPr txBox="1"/>
            <p:nvPr/>
          </p:nvSpPr>
          <p:spPr>
            <a:xfrm>
              <a:off x="960754" y="4730513"/>
              <a:ext cx="2295821" cy="338554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Evidence &amp; Analysis</a:t>
              </a:r>
            </a:p>
          </p:txBody>
        </p:sp>
        <p:sp>
          <p:nvSpPr>
            <p:cNvPr id="15" name="Subtitle 2">
              <a:extLst>
                <a:ext uri="{FF2B5EF4-FFF2-40B4-BE49-F238E27FC236}">
                  <a16:creationId xmlns:a16="http://schemas.microsoft.com/office/drawing/2014/main" id="{E510F1F4-7252-568C-72D1-DC8CF13D37F2}"/>
                </a:ext>
              </a:extLst>
            </p:cNvPr>
            <p:cNvSpPr txBox="1">
              <a:spLocks/>
            </p:cNvSpPr>
            <p:nvPr/>
          </p:nvSpPr>
          <p:spPr>
            <a:xfrm>
              <a:off x="926974" y="5219242"/>
              <a:ext cx="2020654" cy="1107992"/>
            </a:xfrm>
            <a:prstGeom prst="rect">
              <a:avLst/>
            </a:prstGeom>
          </p:spPr>
          <p:txBody>
            <a:bodyPr vert="horz" wrap="square" lIns="45720" tIns="22860" rIns="45720" bIns="22860" rtlCol="0" anchor="t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00000"/>
                </a:lnSpc>
              </a:pPr>
              <a:r>
                <a:rPr lang="en-US" sz="1400" b="1" dirty="0">
                  <a:latin typeface="Candara" panose="020E0502030303020204" pitchFamily="34" charset="0"/>
                </a:rPr>
                <a:t>Thirteen technical working groups and a process to obtain technical expertise and review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AEFBAB8-1C78-EA2B-B097-E9C2A193F9DD}"/>
                </a:ext>
              </a:extLst>
            </p:cNvPr>
            <p:cNvSpPr txBox="1"/>
            <p:nvPr/>
          </p:nvSpPr>
          <p:spPr>
            <a:xfrm>
              <a:off x="892574" y="4161127"/>
              <a:ext cx="559769" cy="784830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r>
                <a:rPr lang="en-US" sz="4500" b="1" dirty="0">
                  <a:solidFill>
                    <a:schemeClr val="accent3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5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920CC6F-A1F1-47E5-A71A-82233361484B}"/>
                </a:ext>
              </a:extLst>
            </p:cNvPr>
            <p:cNvSpPr/>
            <p:nvPr/>
          </p:nvSpPr>
          <p:spPr>
            <a:xfrm>
              <a:off x="3642521" y="2233979"/>
              <a:ext cx="2157013" cy="43682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20BAA78-82B2-039B-BE7D-0EE73226AC40}"/>
                </a:ext>
              </a:extLst>
            </p:cNvPr>
            <p:cNvSpPr txBox="1"/>
            <p:nvPr/>
          </p:nvSpPr>
          <p:spPr>
            <a:xfrm>
              <a:off x="3675319" y="2233979"/>
              <a:ext cx="2020655" cy="461665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Stakeholders’</a:t>
              </a:r>
            </a:p>
            <a:p>
              <a:r>
                <a:rPr lang="en-US" sz="1200" b="1" dirty="0">
                  <a:solidFill>
                    <a:schemeClr val="bg1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engagement</a:t>
              </a:r>
            </a:p>
          </p:txBody>
        </p:sp>
        <p:sp>
          <p:nvSpPr>
            <p:cNvPr id="19" name="Subtitle 2">
              <a:extLst>
                <a:ext uri="{FF2B5EF4-FFF2-40B4-BE49-F238E27FC236}">
                  <a16:creationId xmlns:a16="http://schemas.microsoft.com/office/drawing/2014/main" id="{23D868DC-CD3E-C1E2-BBA6-AB8DC7C44FC0}"/>
                </a:ext>
              </a:extLst>
            </p:cNvPr>
            <p:cNvSpPr txBox="1">
              <a:spLocks/>
            </p:cNvSpPr>
            <p:nvPr/>
          </p:nvSpPr>
          <p:spPr>
            <a:xfrm>
              <a:off x="3642520" y="2748758"/>
              <a:ext cx="2020655" cy="600164"/>
            </a:xfrm>
            <a:prstGeom prst="rect">
              <a:avLst/>
            </a:prstGeom>
          </p:spPr>
          <p:txBody>
            <a:bodyPr vert="horz" wrap="square" lIns="45720" tIns="22860" rIns="45720" bIns="22860" rtlCol="0" anchor="t">
              <a:spAutoFit/>
            </a:bodyPr>
            <a:lstStyle>
              <a:defPPr>
                <a:defRPr lang="en-US"/>
              </a:defPPr>
              <a:lvl1pPr indent="0" defTabSz="1087636">
                <a:lnSpc>
                  <a:spcPct val="100000"/>
                </a:lnSpc>
                <a:spcBef>
                  <a:spcPct val="20000"/>
                </a:spcBef>
                <a:buFont typeface="Arial"/>
                <a:buNone/>
                <a:defRPr sz="1400" b="1" i="0">
                  <a:solidFill>
                    <a:schemeClr val="tx2"/>
                  </a:solidFill>
                  <a:effectLst/>
                  <a:latin typeface="Candara" panose="020E0502030303020204" pitchFamily="34" charset="0"/>
                  <a:cs typeface="Open Sans Light"/>
                </a:defRPr>
              </a:lvl1pPr>
              <a:lvl2pPr marL="1087636" indent="0" algn="ctr" defTabSz="1087636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>
                  <a:solidFill>
                    <a:schemeClr val="tx1">
                      <a:tint val="75000"/>
                    </a:schemeClr>
                  </a:solidFill>
                  <a:latin typeface="Open Sans"/>
                  <a:cs typeface="Open Sans"/>
                </a:defRPr>
              </a:lvl2pPr>
              <a:lvl3pPr marL="2175271" indent="0" algn="ctr" defTabSz="1087636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>
                  <a:solidFill>
                    <a:schemeClr val="tx1">
                      <a:tint val="75000"/>
                    </a:schemeClr>
                  </a:solidFill>
                  <a:latin typeface="Open Sans"/>
                  <a:cs typeface="Open Sans"/>
                </a:defRPr>
              </a:lvl3pPr>
              <a:lvl4pPr marL="3262912" indent="0" algn="ctr" defTabSz="1087636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>
                  <a:solidFill>
                    <a:schemeClr val="tx1">
                      <a:tint val="75000"/>
                    </a:schemeClr>
                  </a:solidFill>
                  <a:latin typeface="Open Sans"/>
                  <a:cs typeface="Open Sans"/>
                </a:defRPr>
              </a:lvl4pPr>
              <a:lvl5pPr marL="4350546" indent="0" algn="ctr" defTabSz="1087636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>
                  <a:solidFill>
                    <a:schemeClr val="tx1">
                      <a:tint val="75000"/>
                    </a:schemeClr>
                  </a:solidFill>
                  <a:latin typeface="Open Sans"/>
                  <a:cs typeface="Open Sans"/>
                </a:defRPr>
              </a:lvl5pPr>
              <a:lvl6pPr marL="5438184" indent="0" algn="ctr" defTabSz="1087636">
                <a:spcBef>
                  <a:spcPct val="20000"/>
                </a:spcBef>
                <a:buFont typeface="Arial"/>
                <a:buNone/>
                <a:defRPr sz="4800">
                  <a:solidFill>
                    <a:schemeClr val="tx1">
                      <a:tint val="75000"/>
                    </a:schemeClr>
                  </a:solidFill>
                </a:defRPr>
              </a:lvl6pPr>
              <a:lvl7pPr marL="6525820" indent="0" algn="ctr" defTabSz="1087636">
                <a:spcBef>
                  <a:spcPct val="20000"/>
                </a:spcBef>
                <a:buFont typeface="Arial"/>
                <a:buNone/>
                <a:defRPr sz="4800">
                  <a:solidFill>
                    <a:schemeClr val="tx1">
                      <a:tint val="75000"/>
                    </a:schemeClr>
                  </a:solidFill>
                </a:defRPr>
              </a:lvl7pPr>
              <a:lvl8pPr marL="7613455" indent="0" algn="ctr" defTabSz="1087636">
                <a:spcBef>
                  <a:spcPct val="20000"/>
                </a:spcBef>
                <a:buFont typeface="Arial"/>
                <a:buNone/>
                <a:defRPr sz="4800">
                  <a:solidFill>
                    <a:schemeClr val="tx1">
                      <a:tint val="75000"/>
                    </a:schemeClr>
                  </a:solidFill>
                </a:defRPr>
              </a:lvl8pPr>
              <a:lvl9pPr marL="8701091" indent="0" algn="ctr" defTabSz="1087636">
                <a:spcBef>
                  <a:spcPct val="20000"/>
                </a:spcBef>
                <a:buFont typeface="Arial"/>
                <a:buNone/>
                <a:defRPr sz="4800">
                  <a:solidFill>
                    <a:schemeClr val="tx1">
                      <a:tint val="75000"/>
                    </a:schemeClr>
                  </a:solidFill>
                </a:defRPr>
              </a:lvl9pPr>
            </a:lstStyle>
            <a:p>
              <a:r>
                <a:rPr lang="en-US" dirty="0"/>
                <a:t>Technical roundtables with key stakeholders (youth, parliamentarians, etc.)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A5FFED0-7846-9877-FA3A-4E93FAD600B8}"/>
                </a:ext>
              </a:extLst>
            </p:cNvPr>
            <p:cNvSpPr txBox="1"/>
            <p:nvPr/>
          </p:nvSpPr>
          <p:spPr>
            <a:xfrm>
              <a:off x="3642520" y="1690642"/>
              <a:ext cx="514885" cy="784830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r>
                <a:rPr lang="en-US" sz="4500" b="1" dirty="0">
                  <a:solidFill>
                    <a:schemeClr val="accent2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2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1C084D5-8C08-DD75-E19B-4953D0511AF7}"/>
                </a:ext>
              </a:extLst>
            </p:cNvPr>
            <p:cNvSpPr/>
            <p:nvPr/>
          </p:nvSpPr>
          <p:spPr>
            <a:xfrm>
              <a:off x="3642521" y="4704463"/>
              <a:ext cx="2157013" cy="43682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CF8FFB3-3532-A7F1-96C0-5151C3F6FFF0}"/>
                </a:ext>
              </a:extLst>
            </p:cNvPr>
            <p:cNvSpPr txBox="1"/>
            <p:nvPr/>
          </p:nvSpPr>
          <p:spPr>
            <a:xfrm>
              <a:off x="3710700" y="4730513"/>
              <a:ext cx="1056700" cy="338554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Drafting</a:t>
              </a:r>
            </a:p>
          </p:txBody>
        </p:sp>
        <p:sp>
          <p:nvSpPr>
            <p:cNvPr id="23" name="Subtitle 2">
              <a:extLst>
                <a:ext uri="{FF2B5EF4-FFF2-40B4-BE49-F238E27FC236}">
                  <a16:creationId xmlns:a16="http://schemas.microsoft.com/office/drawing/2014/main" id="{7D9E4DC2-F766-C926-770A-00696AE7A8F0}"/>
                </a:ext>
              </a:extLst>
            </p:cNvPr>
            <p:cNvSpPr txBox="1">
              <a:spLocks/>
            </p:cNvSpPr>
            <p:nvPr/>
          </p:nvSpPr>
          <p:spPr>
            <a:xfrm>
              <a:off x="3642520" y="5219242"/>
              <a:ext cx="2763098" cy="1532976"/>
            </a:xfrm>
            <a:prstGeom prst="rect">
              <a:avLst/>
            </a:prstGeom>
          </p:spPr>
          <p:txBody>
            <a:bodyPr vert="horz" wrap="square" lIns="45720" tIns="22860" rIns="45720" bIns="22860" rtlCol="0" anchor="t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rtl="0" fontAlgn="base">
                <a:lnSpc>
                  <a:spcPct val="100000"/>
                </a:lnSpc>
                <a:spcAft>
                  <a:spcPts val="1200"/>
                </a:spcAft>
              </a:pPr>
              <a:r>
                <a:rPr lang="en-US" sz="1400" b="1" dirty="0">
                  <a:latin typeface="Candara" panose="020E0502030303020204" pitchFamily="34" charset="0"/>
                </a:rPr>
                <a:t>A</a:t>
              </a:r>
              <a:r>
                <a:rPr lang="en-US" sz="1400" b="1" i="0" dirty="0">
                  <a:effectLst/>
                  <a:latin typeface="Candara" panose="020E0502030303020204" pitchFamily="34" charset="0"/>
                </a:rPr>
                <a:t>n intensive, ten-day, collaborative “write shop,” where AU technical experts synthesized all stakeholder input, translating it into the CAADP Strategy and Action Plan: 2026-2035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67F9A93-CBD2-3A34-37BD-6BCC9AD41C89}"/>
                </a:ext>
              </a:extLst>
            </p:cNvPr>
            <p:cNvSpPr txBox="1"/>
            <p:nvPr/>
          </p:nvSpPr>
          <p:spPr>
            <a:xfrm>
              <a:off x="3642520" y="4161127"/>
              <a:ext cx="551754" cy="784830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r>
                <a:rPr lang="en-US" sz="4500" b="1" dirty="0">
                  <a:solidFill>
                    <a:schemeClr val="accent4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6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AED3C74-3A73-6C85-FC80-E8019241D8A5}"/>
                </a:ext>
              </a:extLst>
            </p:cNvPr>
            <p:cNvSpPr/>
            <p:nvPr/>
          </p:nvSpPr>
          <p:spPr>
            <a:xfrm>
              <a:off x="6392468" y="2233979"/>
              <a:ext cx="2157013" cy="43682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2818FE3-C80D-6B45-ED1F-BFD637511258}"/>
                </a:ext>
              </a:extLst>
            </p:cNvPr>
            <p:cNvSpPr txBox="1"/>
            <p:nvPr/>
          </p:nvSpPr>
          <p:spPr>
            <a:xfrm>
              <a:off x="6405618" y="2260029"/>
              <a:ext cx="1699103" cy="461665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oppins" pitchFamily="2" charset="77"/>
                  <a:ea typeface="League Spartan" charset="0"/>
                  <a:cs typeface="Poppins" pitchFamily="2" charset="77"/>
                </a:rPr>
                <a:t>Stakeholders’ engagement</a:t>
              </a:r>
            </a:p>
          </p:txBody>
        </p:sp>
        <p:sp>
          <p:nvSpPr>
            <p:cNvPr id="27" name="Subtitle 2">
              <a:extLst>
                <a:ext uri="{FF2B5EF4-FFF2-40B4-BE49-F238E27FC236}">
                  <a16:creationId xmlns:a16="http://schemas.microsoft.com/office/drawing/2014/main" id="{236D0252-E689-CC45-AE9E-4F69FA11DC50}"/>
                </a:ext>
              </a:extLst>
            </p:cNvPr>
            <p:cNvSpPr txBox="1">
              <a:spLocks/>
            </p:cNvSpPr>
            <p:nvPr/>
          </p:nvSpPr>
          <p:spPr>
            <a:xfrm>
              <a:off x="6383646" y="2748758"/>
              <a:ext cx="2611439" cy="1532976"/>
            </a:xfrm>
            <a:prstGeom prst="rect">
              <a:avLst/>
            </a:prstGeom>
          </p:spPr>
          <p:txBody>
            <a:bodyPr vert="horz" wrap="square" lIns="45720" tIns="22860" rIns="45720" bIns="22860" rtlCol="0" anchor="t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fontAlgn="base">
                <a:lnSpc>
                  <a:spcPct val="100000"/>
                </a:lnSpc>
                <a:spcAft>
                  <a:spcPts val="1200"/>
                </a:spcAft>
              </a:pPr>
              <a:r>
                <a:rPr lang="en-US" sz="1400" b="1" dirty="0">
                  <a:latin typeface="Candara" panose="020E0502030303020204" pitchFamily="34" charset="0"/>
                </a:rPr>
                <a:t>Consultations and dialogues with key CAADP stakeholder groups, including youth, women, non-state actors, parliamentarians, and the private sector 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033412D-E6AA-8DF5-D62C-24F253E97DD6}"/>
                </a:ext>
              </a:extLst>
            </p:cNvPr>
            <p:cNvSpPr txBox="1"/>
            <p:nvPr/>
          </p:nvSpPr>
          <p:spPr>
            <a:xfrm>
              <a:off x="6392467" y="1690642"/>
              <a:ext cx="534121" cy="784830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r>
                <a:rPr lang="en-US" sz="4500" b="1" dirty="0">
                  <a:solidFill>
                    <a:schemeClr val="accent3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3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CCD8357-64DD-B2A9-3D0E-8D2F59CD13F0}"/>
                </a:ext>
              </a:extLst>
            </p:cNvPr>
            <p:cNvSpPr/>
            <p:nvPr/>
          </p:nvSpPr>
          <p:spPr>
            <a:xfrm>
              <a:off x="6392468" y="4704463"/>
              <a:ext cx="2157013" cy="43682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E6AA09C-E363-0912-258D-51EE4722D401}"/>
                </a:ext>
              </a:extLst>
            </p:cNvPr>
            <p:cNvSpPr txBox="1"/>
            <p:nvPr/>
          </p:nvSpPr>
          <p:spPr>
            <a:xfrm>
              <a:off x="6460647" y="4730513"/>
              <a:ext cx="1287532" cy="338554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Validation</a:t>
              </a:r>
            </a:p>
          </p:txBody>
        </p:sp>
        <p:sp>
          <p:nvSpPr>
            <p:cNvPr id="31" name="Subtitle 2">
              <a:extLst>
                <a:ext uri="{FF2B5EF4-FFF2-40B4-BE49-F238E27FC236}">
                  <a16:creationId xmlns:a16="http://schemas.microsoft.com/office/drawing/2014/main" id="{7FAC1D15-80EE-C2C4-DD08-C9D638E927F5}"/>
                </a:ext>
              </a:extLst>
            </p:cNvPr>
            <p:cNvSpPr txBox="1">
              <a:spLocks/>
            </p:cNvSpPr>
            <p:nvPr/>
          </p:nvSpPr>
          <p:spPr>
            <a:xfrm>
              <a:off x="6405618" y="5219242"/>
              <a:ext cx="2611439" cy="895501"/>
            </a:xfrm>
            <a:prstGeom prst="rect">
              <a:avLst/>
            </a:prstGeom>
          </p:spPr>
          <p:txBody>
            <a:bodyPr vert="horz" wrap="square" lIns="45720" tIns="22860" rIns="45720" bIns="22860" rtlCol="0" anchor="t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fontAlgn="base">
                <a:lnSpc>
                  <a:spcPct val="100000"/>
                </a:lnSpc>
                <a:spcAft>
                  <a:spcPts val="1200"/>
                </a:spcAft>
              </a:pPr>
              <a:r>
                <a:rPr lang="en-US" sz="1400" b="1" dirty="0">
                  <a:latin typeface="Candara" panose="020E0502030303020204" pitchFamily="34" charset="0"/>
                </a:rPr>
                <a:t>A stakeholder validation workshop on the draft  CAADP Strategy and Action Plan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FEEB05D-D5E5-9803-7C2E-162DFF3BB664}"/>
                </a:ext>
              </a:extLst>
            </p:cNvPr>
            <p:cNvSpPr txBox="1"/>
            <p:nvPr/>
          </p:nvSpPr>
          <p:spPr>
            <a:xfrm>
              <a:off x="6392467" y="4161127"/>
              <a:ext cx="494046" cy="784830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r>
                <a:rPr lang="en-US" sz="4500" b="1" dirty="0">
                  <a:solidFill>
                    <a:schemeClr val="accent5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7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1F28FDAD-1E8C-6092-06BD-0E38ED5EA145}"/>
                </a:ext>
              </a:extLst>
            </p:cNvPr>
            <p:cNvSpPr/>
            <p:nvPr/>
          </p:nvSpPr>
          <p:spPr>
            <a:xfrm>
              <a:off x="9142415" y="2233979"/>
              <a:ext cx="2157013" cy="43682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F68FCA6-5695-D72E-BABA-57DF7110F47C}"/>
                </a:ext>
              </a:extLst>
            </p:cNvPr>
            <p:cNvSpPr txBox="1"/>
            <p:nvPr/>
          </p:nvSpPr>
          <p:spPr>
            <a:xfrm>
              <a:off x="9155565" y="2233979"/>
              <a:ext cx="1832056" cy="461665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oppins" pitchFamily="2" charset="77"/>
                  <a:ea typeface="League Spartan" charset="0"/>
                  <a:cs typeface="Poppins" pitchFamily="2" charset="77"/>
                </a:rPr>
                <a:t>Stakeholders’ engagement</a:t>
              </a:r>
            </a:p>
          </p:txBody>
        </p:sp>
        <p:sp>
          <p:nvSpPr>
            <p:cNvPr id="35" name="Subtitle 2">
              <a:extLst>
                <a:ext uri="{FF2B5EF4-FFF2-40B4-BE49-F238E27FC236}">
                  <a16:creationId xmlns:a16="http://schemas.microsoft.com/office/drawing/2014/main" id="{468016B8-9F83-B062-C19C-03B9FC846362}"/>
                </a:ext>
              </a:extLst>
            </p:cNvPr>
            <p:cNvSpPr txBox="1">
              <a:spLocks/>
            </p:cNvSpPr>
            <p:nvPr/>
          </p:nvSpPr>
          <p:spPr>
            <a:xfrm>
              <a:off x="9142414" y="2747966"/>
              <a:ext cx="2157013" cy="1320484"/>
            </a:xfrm>
            <a:prstGeom prst="rect">
              <a:avLst/>
            </a:prstGeom>
          </p:spPr>
          <p:txBody>
            <a:bodyPr vert="horz" wrap="square" lIns="45720" tIns="22860" rIns="45720" bIns="22860" rtlCol="0" anchor="t">
              <a:spAutoFit/>
            </a:bodyPr>
            <a:lstStyle>
              <a:defPPr>
                <a:defRPr lang="en-US"/>
              </a:defPPr>
              <a:lvl1pPr indent="0" defTabSz="1087636" fontAlgn="base">
                <a:lnSpc>
                  <a:spcPct val="100000"/>
                </a:lnSpc>
                <a:spcBef>
                  <a:spcPct val="20000"/>
                </a:spcBef>
                <a:spcAft>
                  <a:spcPts val="1200"/>
                </a:spcAft>
                <a:buFont typeface="Arial"/>
                <a:buNone/>
                <a:defRPr sz="1200" b="1">
                  <a:solidFill>
                    <a:schemeClr val="tx2"/>
                  </a:solidFill>
                  <a:latin typeface="Candara" panose="020E0502030303020204" pitchFamily="34" charset="0"/>
                  <a:cs typeface="Open Sans Light"/>
                </a:defRPr>
              </a:lvl1pPr>
              <a:lvl2pPr marL="1087636" indent="0" algn="ctr" defTabSz="1087636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>
                  <a:solidFill>
                    <a:schemeClr val="tx1">
                      <a:tint val="75000"/>
                    </a:schemeClr>
                  </a:solidFill>
                  <a:latin typeface="Open Sans"/>
                  <a:cs typeface="Open Sans"/>
                </a:defRPr>
              </a:lvl2pPr>
              <a:lvl3pPr marL="2175271" indent="0" algn="ctr" defTabSz="1087636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>
                  <a:solidFill>
                    <a:schemeClr val="tx1">
                      <a:tint val="75000"/>
                    </a:schemeClr>
                  </a:solidFill>
                  <a:latin typeface="Open Sans"/>
                  <a:cs typeface="Open Sans"/>
                </a:defRPr>
              </a:lvl3pPr>
              <a:lvl4pPr marL="3262912" indent="0" algn="ctr" defTabSz="1087636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>
                  <a:solidFill>
                    <a:schemeClr val="tx1">
                      <a:tint val="75000"/>
                    </a:schemeClr>
                  </a:solidFill>
                  <a:latin typeface="Open Sans"/>
                  <a:cs typeface="Open Sans"/>
                </a:defRPr>
              </a:lvl4pPr>
              <a:lvl5pPr marL="4350546" indent="0" algn="ctr" defTabSz="1087636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>
                  <a:solidFill>
                    <a:schemeClr val="tx1">
                      <a:tint val="75000"/>
                    </a:schemeClr>
                  </a:solidFill>
                  <a:latin typeface="Open Sans"/>
                  <a:cs typeface="Open Sans"/>
                </a:defRPr>
              </a:lvl5pPr>
              <a:lvl6pPr marL="5438184" indent="0" algn="ctr" defTabSz="1087636">
                <a:spcBef>
                  <a:spcPct val="20000"/>
                </a:spcBef>
                <a:buFont typeface="Arial"/>
                <a:buNone/>
                <a:defRPr sz="4800">
                  <a:solidFill>
                    <a:schemeClr val="tx1">
                      <a:tint val="75000"/>
                    </a:schemeClr>
                  </a:solidFill>
                </a:defRPr>
              </a:lvl6pPr>
              <a:lvl7pPr marL="6525820" indent="0" algn="ctr" defTabSz="1087636">
                <a:spcBef>
                  <a:spcPct val="20000"/>
                </a:spcBef>
                <a:buFont typeface="Arial"/>
                <a:buNone/>
                <a:defRPr sz="4800">
                  <a:solidFill>
                    <a:schemeClr val="tx1">
                      <a:tint val="75000"/>
                    </a:schemeClr>
                  </a:solidFill>
                </a:defRPr>
              </a:lvl7pPr>
              <a:lvl8pPr marL="7613455" indent="0" algn="ctr" defTabSz="1087636">
                <a:spcBef>
                  <a:spcPct val="20000"/>
                </a:spcBef>
                <a:buFont typeface="Arial"/>
                <a:buNone/>
                <a:defRPr sz="4800">
                  <a:solidFill>
                    <a:schemeClr val="tx1">
                      <a:tint val="75000"/>
                    </a:schemeClr>
                  </a:solidFill>
                </a:defRPr>
              </a:lvl8pPr>
              <a:lvl9pPr marL="8701091" indent="0" algn="ctr" defTabSz="1087636">
                <a:spcBef>
                  <a:spcPct val="20000"/>
                </a:spcBef>
                <a:buFont typeface="Arial"/>
                <a:buNone/>
                <a:defRPr sz="4800">
                  <a:solidFill>
                    <a:schemeClr val="tx1">
                      <a:tint val="75000"/>
                    </a:schemeClr>
                  </a:solidFill>
                </a:defRPr>
              </a:lvl9pPr>
            </a:lstStyle>
            <a:p>
              <a:r>
                <a:rPr lang="en-US" sz="1400" dirty="0"/>
                <a:t>An open call for independent memoranda, resulting in 50 submissions by individuals and groups 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C860BB6-3031-D77C-2D6F-2BD8E029EB0E}"/>
                </a:ext>
              </a:extLst>
            </p:cNvPr>
            <p:cNvSpPr txBox="1"/>
            <p:nvPr/>
          </p:nvSpPr>
          <p:spPr>
            <a:xfrm>
              <a:off x="9142414" y="1690642"/>
              <a:ext cx="575799" cy="784830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r>
                <a:rPr lang="en-US" sz="4500" b="1" dirty="0">
                  <a:solidFill>
                    <a:schemeClr val="accent4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41178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138DA92-73EB-4E81-E1E6-945B88D7455B}"/>
              </a:ext>
            </a:extLst>
          </p:cNvPr>
          <p:cNvSpPr/>
          <p:nvPr/>
        </p:nvSpPr>
        <p:spPr>
          <a:xfrm>
            <a:off x="-118533" y="6155267"/>
            <a:ext cx="12310533" cy="7027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blue background with lines&#10;&#10;Description automatically generated">
            <a:extLst>
              <a:ext uri="{FF2B5EF4-FFF2-40B4-BE49-F238E27FC236}">
                <a16:creationId xmlns:a16="http://schemas.microsoft.com/office/drawing/2014/main" id="{CC734550-967C-E428-44F6-C19CBB34F1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8533" y="0"/>
            <a:ext cx="3244300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F591936-A48D-B2FA-280B-CCFAADF268B6}"/>
              </a:ext>
            </a:extLst>
          </p:cNvPr>
          <p:cNvSpPr txBox="1"/>
          <p:nvPr/>
        </p:nvSpPr>
        <p:spPr>
          <a:xfrm>
            <a:off x="0" y="1874727"/>
            <a:ext cx="291443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CAADP Strategy and Action Plan: 2026-2035: Key Features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20C0700-A914-25C4-B865-E4A5D1471E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414" y="245522"/>
            <a:ext cx="11823700" cy="5588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944BD1A-F133-6DD3-CAEB-526A48CEB9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650" y="6256863"/>
            <a:ext cx="11696700" cy="533400"/>
          </a:xfrm>
          <a:prstGeom prst="rect">
            <a:avLst/>
          </a:prstGeom>
        </p:spPr>
      </p:pic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A5280A3A-D805-97DD-6E83-6F5CE5995745}"/>
              </a:ext>
            </a:extLst>
          </p:cNvPr>
          <p:cNvSpPr txBox="1">
            <a:spLocks/>
          </p:cNvSpPr>
          <p:nvPr/>
        </p:nvSpPr>
        <p:spPr>
          <a:xfrm>
            <a:off x="3244300" y="905918"/>
            <a:ext cx="7006916" cy="495312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>
              <a:latin typeface="Candara" panose="020E0502030303020204" pitchFamily="34" charset="0"/>
            </a:endParaRPr>
          </a:p>
          <a:p>
            <a:r>
              <a:rPr lang="en-US" b="1" dirty="0">
                <a:latin typeface="Candara" panose="020E0502030303020204" pitchFamily="34" charset="0"/>
              </a:rPr>
              <a:t>Adopts an agrifood systems approach</a:t>
            </a:r>
          </a:p>
          <a:p>
            <a:endParaRPr lang="en-US" b="1" dirty="0">
              <a:latin typeface="Candara" panose="020E0502030303020204" pitchFamily="34" charset="0"/>
            </a:endParaRPr>
          </a:p>
          <a:p>
            <a:r>
              <a:rPr lang="en-US" b="1" dirty="0">
                <a:latin typeface="Candara" panose="020E0502030303020204" pitchFamily="34" charset="0"/>
              </a:rPr>
              <a:t>Calls for multi-sectoral coordination, increased investments, and the adoption of innovative practices </a:t>
            </a:r>
          </a:p>
          <a:p>
            <a:endParaRPr lang="en-US" b="1" dirty="0">
              <a:latin typeface="Candara" panose="020E0502030303020204" pitchFamily="34" charset="0"/>
            </a:endParaRPr>
          </a:p>
          <a:p>
            <a:r>
              <a:rPr lang="en-US" b="1" dirty="0">
                <a:latin typeface="Candara" panose="020E0502030303020204" pitchFamily="34" charset="0"/>
              </a:rPr>
              <a:t>Aims to achieve sustainable, resilient, and inclusive agrifood systems transformation that diversify economies, create millions of local jobs, raise incomes, build social cohesion, and improve socio-economic stability</a:t>
            </a:r>
          </a:p>
          <a:p>
            <a:pPr marL="0" indent="0">
              <a:buNone/>
            </a:pPr>
            <a:endParaRPr lang="en-US" b="1" dirty="0">
              <a:latin typeface="Candara" panose="020E0502030303020204" pitchFamily="34" charset="0"/>
            </a:endParaRPr>
          </a:p>
        </p:txBody>
      </p:sp>
      <p:pic>
        <p:nvPicPr>
          <p:cNvPr id="39" name="Picture 38" descr="A tractor in a field&#10;&#10;Description automatically generated">
            <a:extLst>
              <a:ext uri="{FF2B5EF4-FFF2-40B4-BE49-F238E27FC236}">
                <a16:creationId xmlns:a16="http://schemas.microsoft.com/office/drawing/2014/main" id="{606B656E-6F21-F783-8AD3-D15BEBD53CA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91"/>
          <a:stretch/>
        </p:blipFill>
        <p:spPr>
          <a:xfrm>
            <a:off x="10513258" y="1049745"/>
            <a:ext cx="1549625" cy="1427342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0FCAA55E-08F1-150B-AE30-51F815FC252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13258" y="3127565"/>
            <a:ext cx="1549625" cy="1427342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3652B8C3-A2DC-636A-6512-D09470D73C9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13258" y="5205384"/>
            <a:ext cx="1549625" cy="1427342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9211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138DA92-73EB-4E81-E1E6-945B88D7455B}"/>
              </a:ext>
            </a:extLst>
          </p:cNvPr>
          <p:cNvSpPr/>
          <p:nvPr/>
        </p:nvSpPr>
        <p:spPr>
          <a:xfrm>
            <a:off x="-118533" y="6155267"/>
            <a:ext cx="12310533" cy="7027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blue background with lines&#10;&#10;Description automatically generated">
            <a:extLst>
              <a:ext uri="{FF2B5EF4-FFF2-40B4-BE49-F238E27FC236}">
                <a16:creationId xmlns:a16="http://schemas.microsoft.com/office/drawing/2014/main" id="{CC734550-967C-E428-44F6-C19CBB34F1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8533" y="0"/>
            <a:ext cx="3244300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F591936-A48D-B2FA-280B-CCFAADF268B6}"/>
              </a:ext>
            </a:extLst>
          </p:cNvPr>
          <p:cNvSpPr txBox="1"/>
          <p:nvPr/>
        </p:nvSpPr>
        <p:spPr>
          <a:xfrm>
            <a:off x="0" y="1874727"/>
            <a:ext cx="291443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CAADP Strategy and Action Plan: 2026-2035: Strategic Objectives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20C0700-A914-25C4-B865-E4A5D1471E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414" y="245522"/>
            <a:ext cx="11823700" cy="5588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944BD1A-F133-6DD3-CAEB-526A48CEB9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650" y="6256863"/>
            <a:ext cx="11696700" cy="533400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931CAB1E-0DDB-1A08-4EA2-84AC93FAF1F0}"/>
              </a:ext>
            </a:extLst>
          </p:cNvPr>
          <p:cNvGrpSpPr/>
          <p:nvPr/>
        </p:nvGrpSpPr>
        <p:grpSpPr>
          <a:xfrm>
            <a:off x="3244300" y="1346200"/>
            <a:ext cx="8858800" cy="4809067"/>
            <a:chOff x="570990" y="2532085"/>
            <a:chExt cx="10627992" cy="4128967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FECCFBE8-2F13-C5BC-AE14-459A1029F9DA}"/>
                </a:ext>
              </a:extLst>
            </p:cNvPr>
            <p:cNvSpPr/>
            <p:nvPr/>
          </p:nvSpPr>
          <p:spPr>
            <a:xfrm>
              <a:off x="570990" y="2532085"/>
              <a:ext cx="2988136" cy="156161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DD9B8CEE-6EBC-6520-55BA-C6FEE10ABE70}"/>
                </a:ext>
              </a:extLst>
            </p:cNvPr>
            <p:cNvSpPr/>
            <p:nvPr/>
          </p:nvSpPr>
          <p:spPr>
            <a:xfrm>
              <a:off x="570990" y="2532085"/>
              <a:ext cx="68580" cy="161436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>
                <a:solidFill>
                  <a:schemeClr val="tx2"/>
                </a:solidFill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DD83DDA-7F58-B942-3386-AF98A6122148}"/>
                </a:ext>
              </a:extLst>
            </p:cNvPr>
            <p:cNvSpPr txBox="1"/>
            <p:nvPr/>
          </p:nvSpPr>
          <p:spPr>
            <a:xfrm>
              <a:off x="1288989" y="2996833"/>
              <a:ext cx="2270137" cy="1004153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r>
                <a:rPr lang="en-US" sz="1400" b="1" dirty="0">
                  <a:solidFill>
                    <a:schemeClr val="tx2"/>
                  </a:solidFill>
                  <a:latin typeface="Poppins" pitchFamily="2" charset="77"/>
                  <a:cs typeface="Poppins" pitchFamily="2" charset="77"/>
                </a:rPr>
                <a:t>Intensify sustainable food production, agro-industrialization, and trade 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C2B9742-9975-EF43-BB2E-F52DEE4A9082}"/>
                </a:ext>
              </a:extLst>
            </p:cNvPr>
            <p:cNvSpPr txBox="1"/>
            <p:nvPr/>
          </p:nvSpPr>
          <p:spPr>
            <a:xfrm>
              <a:off x="767637" y="3008956"/>
              <a:ext cx="665791" cy="660626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accent1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1.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56215CB9-7709-E7D8-F926-579C9DE58F3C}"/>
                </a:ext>
              </a:extLst>
            </p:cNvPr>
            <p:cNvSpPr/>
            <p:nvPr/>
          </p:nvSpPr>
          <p:spPr>
            <a:xfrm>
              <a:off x="570990" y="5046685"/>
              <a:ext cx="2988136" cy="161436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BF0654D8-212C-35EF-0D5A-6E6C6A928346}"/>
                </a:ext>
              </a:extLst>
            </p:cNvPr>
            <p:cNvSpPr/>
            <p:nvPr/>
          </p:nvSpPr>
          <p:spPr>
            <a:xfrm>
              <a:off x="570990" y="5046685"/>
              <a:ext cx="68580" cy="161436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>
                <a:solidFill>
                  <a:schemeClr val="tx2"/>
                </a:solidFill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7D707F66-1FA7-D7CC-5424-F2B4A3A9441B}"/>
                </a:ext>
              </a:extLst>
            </p:cNvPr>
            <p:cNvSpPr txBox="1"/>
            <p:nvPr/>
          </p:nvSpPr>
          <p:spPr>
            <a:xfrm>
              <a:off x="1338446" y="5573300"/>
              <a:ext cx="2017167" cy="819177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r>
                <a:rPr lang="en-US" sz="1400" b="1" dirty="0">
                  <a:solidFill>
                    <a:schemeClr val="tx2"/>
                  </a:solidFill>
                  <a:latin typeface="Poppins" pitchFamily="2" charset="77"/>
                  <a:cs typeface="Poppins" pitchFamily="2" charset="77"/>
                </a:rPr>
                <a:t>Advance inclusivity and equitable livelihoods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CBF04E43-5038-8635-D1D4-E82C894281CA}"/>
                </a:ext>
              </a:extLst>
            </p:cNvPr>
            <p:cNvSpPr txBox="1"/>
            <p:nvPr/>
          </p:nvSpPr>
          <p:spPr>
            <a:xfrm>
              <a:off x="665708" y="5523556"/>
              <a:ext cx="869643" cy="660626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accent4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4.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C32B68C4-A1B5-22B1-83E6-5D0302A33312}"/>
                </a:ext>
              </a:extLst>
            </p:cNvPr>
            <p:cNvSpPr/>
            <p:nvPr/>
          </p:nvSpPr>
          <p:spPr>
            <a:xfrm>
              <a:off x="4533326" y="2532086"/>
              <a:ext cx="3056769" cy="14689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2CC053BB-7F81-3D4E-8E2E-99DF6DCDC309}"/>
                </a:ext>
              </a:extLst>
            </p:cNvPr>
            <p:cNvSpPr/>
            <p:nvPr/>
          </p:nvSpPr>
          <p:spPr>
            <a:xfrm>
              <a:off x="4533326" y="2532085"/>
              <a:ext cx="68580" cy="161436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>
                <a:solidFill>
                  <a:schemeClr val="tx2"/>
                </a:solidFill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EDF3DBAE-478E-98EA-2685-3D63C2C0BB6C}"/>
                </a:ext>
              </a:extLst>
            </p:cNvPr>
            <p:cNvSpPr txBox="1"/>
            <p:nvPr/>
          </p:nvSpPr>
          <p:spPr>
            <a:xfrm>
              <a:off x="5468575" y="3032143"/>
              <a:ext cx="2151473" cy="819177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r>
                <a:rPr lang="en-US" sz="1400" b="1" dirty="0">
                  <a:solidFill>
                    <a:schemeClr val="tx2"/>
                  </a:solidFill>
                  <a:latin typeface="Poppins" pitchFamily="2" charset="77"/>
                  <a:cs typeface="Poppins" pitchFamily="2" charset="77"/>
                </a:rPr>
                <a:t>Boost investment and financing in transforming agrifood systems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6A12BA98-2665-B58E-D7AE-9FFF3EEF0BE8}"/>
                </a:ext>
              </a:extLst>
            </p:cNvPr>
            <p:cNvSpPr txBox="1"/>
            <p:nvPr/>
          </p:nvSpPr>
          <p:spPr>
            <a:xfrm>
              <a:off x="4663624" y="3008956"/>
              <a:ext cx="798487" cy="660626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accent2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2.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197C09EC-CD96-A0ED-2FD3-9B6246BC7208}"/>
                </a:ext>
              </a:extLst>
            </p:cNvPr>
            <p:cNvSpPr/>
            <p:nvPr/>
          </p:nvSpPr>
          <p:spPr>
            <a:xfrm>
              <a:off x="4573279" y="5046685"/>
              <a:ext cx="3016816" cy="161436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FD1B56CF-B951-E86E-832C-A505DE5C952A}"/>
                </a:ext>
              </a:extLst>
            </p:cNvPr>
            <p:cNvSpPr/>
            <p:nvPr/>
          </p:nvSpPr>
          <p:spPr>
            <a:xfrm>
              <a:off x="4533326" y="5046685"/>
              <a:ext cx="68580" cy="161436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>
                <a:solidFill>
                  <a:schemeClr val="tx2"/>
                </a:solidFill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C8E03F90-2529-275E-DFD7-F9B4CD5B39AA}"/>
                </a:ext>
              </a:extLst>
            </p:cNvPr>
            <p:cNvSpPr txBox="1"/>
            <p:nvPr/>
          </p:nvSpPr>
          <p:spPr>
            <a:xfrm>
              <a:off x="5387371" y="5286949"/>
              <a:ext cx="2260978" cy="1374103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r>
                <a:rPr lang="en-US" sz="1400" b="1" dirty="0">
                  <a:solidFill>
                    <a:schemeClr val="tx2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Build resilient agrifood systems that can withstand and adapt to various shocks and stressors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BA29D519-F7B2-5BDE-9120-7C81CBF30004}"/>
                </a:ext>
              </a:extLst>
            </p:cNvPr>
            <p:cNvSpPr txBox="1"/>
            <p:nvPr/>
          </p:nvSpPr>
          <p:spPr>
            <a:xfrm>
              <a:off x="4636701" y="5523556"/>
              <a:ext cx="852335" cy="660626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accent5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5.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9A601005-DAE5-D67C-5495-02D5951E2580}"/>
                </a:ext>
              </a:extLst>
            </p:cNvPr>
            <p:cNvSpPr/>
            <p:nvPr/>
          </p:nvSpPr>
          <p:spPr>
            <a:xfrm>
              <a:off x="8495664" y="2532085"/>
              <a:ext cx="2703318" cy="161436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1826644D-5FCE-56AB-14F1-A7C5D2DBEF39}"/>
                </a:ext>
              </a:extLst>
            </p:cNvPr>
            <p:cNvSpPr/>
            <p:nvPr/>
          </p:nvSpPr>
          <p:spPr>
            <a:xfrm>
              <a:off x="8495663" y="2532085"/>
              <a:ext cx="68580" cy="161436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>
                <a:solidFill>
                  <a:schemeClr val="tx2"/>
                </a:solidFill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3EB3EC48-8CBD-052D-4A58-0FA050334F5B}"/>
                </a:ext>
              </a:extLst>
            </p:cNvPr>
            <p:cNvSpPr txBox="1"/>
            <p:nvPr/>
          </p:nvSpPr>
          <p:spPr>
            <a:xfrm>
              <a:off x="9382834" y="2996834"/>
              <a:ext cx="1737676" cy="1004153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r>
                <a:rPr lang="en-US" sz="1400" b="1" dirty="0">
                  <a:solidFill>
                    <a:schemeClr val="tx2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Ensure food and nutrition security across the continent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7A75FA28-6EE8-B1CE-F5DE-D09D598BE97D}"/>
                </a:ext>
              </a:extLst>
            </p:cNvPr>
            <p:cNvSpPr txBox="1"/>
            <p:nvPr/>
          </p:nvSpPr>
          <p:spPr>
            <a:xfrm>
              <a:off x="8614424" y="3008956"/>
              <a:ext cx="821565" cy="660626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accent3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3.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004182E5-5FFA-25BA-98EE-3538CFB5B769}"/>
                </a:ext>
              </a:extLst>
            </p:cNvPr>
            <p:cNvSpPr/>
            <p:nvPr/>
          </p:nvSpPr>
          <p:spPr>
            <a:xfrm>
              <a:off x="8495664" y="5046685"/>
              <a:ext cx="2703318" cy="161436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4C48FBCC-513C-2EEC-B3BD-5DCCF6602CB7}"/>
                </a:ext>
              </a:extLst>
            </p:cNvPr>
            <p:cNvSpPr/>
            <p:nvPr/>
          </p:nvSpPr>
          <p:spPr>
            <a:xfrm>
              <a:off x="8495663" y="5046685"/>
              <a:ext cx="68580" cy="161436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>
                <a:solidFill>
                  <a:schemeClr val="tx2"/>
                </a:solidFill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B27BE1A7-A1B7-3663-2F07-78654D9BDE36}"/>
                </a:ext>
              </a:extLst>
            </p:cNvPr>
            <p:cNvSpPr txBox="1"/>
            <p:nvPr/>
          </p:nvSpPr>
          <p:spPr>
            <a:xfrm>
              <a:off x="9434040" y="5470037"/>
              <a:ext cx="1679421" cy="819177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r>
                <a:rPr lang="en-US" sz="1400" b="1" dirty="0">
                  <a:solidFill>
                    <a:schemeClr val="tx2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Strengthen agrifood systems governance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4B39F9B8-E7B8-9DD7-9B08-C6AAA72AEA98}"/>
                </a:ext>
              </a:extLst>
            </p:cNvPr>
            <p:cNvSpPr txBox="1"/>
            <p:nvPr/>
          </p:nvSpPr>
          <p:spPr>
            <a:xfrm>
              <a:off x="8603845" y="5523556"/>
              <a:ext cx="842720" cy="660626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accent6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6.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19806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138DA92-73EB-4E81-E1E6-945B88D7455B}"/>
              </a:ext>
            </a:extLst>
          </p:cNvPr>
          <p:cNvSpPr/>
          <p:nvPr/>
        </p:nvSpPr>
        <p:spPr>
          <a:xfrm>
            <a:off x="-118533" y="6155267"/>
            <a:ext cx="12310533" cy="7027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blue background with lines&#10;&#10;Description automatically generated">
            <a:extLst>
              <a:ext uri="{FF2B5EF4-FFF2-40B4-BE49-F238E27FC236}">
                <a16:creationId xmlns:a16="http://schemas.microsoft.com/office/drawing/2014/main" id="{CC734550-967C-E428-44F6-C19CBB34F1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8533" y="0"/>
            <a:ext cx="3244300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F591936-A48D-B2FA-280B-CCFAADF268B6}"/>
              </a:ext>
            </a:extLst>
          </p:cNvPr>
          <p:cNvSpPr txBox="1"/>
          <p:nvPr/>
        </p:nvSpPr>
        <p:spPr>
          <a:xfrm>
            <a:off x="0" y="1874727"/>
            <a:ext cx="291443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CAADP Strategy and Action Plan: 2026-2035: Strategic Objectives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20C0700-A914-25C4-B865-E4A5D1471E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414" y="245522"/>
            <a:ext cx="11823700" cy="5588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944BD1A-F133-6DD3-CAEB-526A48CEB9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650" y="6256863"/>
            <a:ext cx="11696700" cy="533400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AC4B5AE-943C-D5C9-6B1F-C57E8332D703}"/>
              </a:ext>
            </a:extLst>
          </p:cNvPr>
          <p:cNvSpPr txBox="1">
            <a:spLocks/>
          </p:cNvSpPr>
          <p:nvPr/>
        </p:nvSpPr>
        <p:spPr>
          <a:xfrm>
            <a:off x="3513420" y="2804318"/>
            <a:ext cx="4630375" cy="328321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latin typeface="Candara" panose="020E0502030303020204" pitchFamily="34" charset="0"/>
              </a:rPr>
              <a:t>Key Interventions</a:t>
            </a:r>
          </a:p>
          <a:p>
            <a:r>
              <a:rPr lang="en-US" sz="2000" dirty="0">
                <a:latin typeface="Candara" panose="020E0502030303020204" pitchFamily="34" charset="0"/>
              </a:rPr>
              <a:t>Strengthen input systems</a:t>
            </a:r>
          </a:p>
          <a:p>
            <a:r>
              <a:rPr lang="en-US" sz="2000" dirty="0">
                <a:latin typeface="Candara" panose="020E0502030303020204" pitchFamily="34" charset="0"/>
              </a:rPr>
              <a:t>Stimulate growth, competitiveness, and sustainability</a:t>
            </a:r>
          </a:p>
          <a:p>
            <a:r>
              <a:rPr lang="en-US" sz="2000" dirty="0">
                <a:latin typeface="Candara" panose="020E0502030303020204" pitchFamily="34" charset="0"/>
              </a:rPr>
              <a:t>Invest in regional value chains</a:t>
            </a:r>
          </a:p>
          <a:p>
            <a:r>
              <a:rPr lang="en-US" sz="2000" dirty="0">
                <a:latin typeface="Candara" panose="020E0502030303020204" pitchFamily="34" charset="0"/>
              </a:rPr>
              <a:t>Improve trade-facilitating policies, infrastructure, and services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4A0D945-B3CE-7BFA-0729-4A093424682E}"/>
              </a:ext>
            </a:extLst>
          </p:cNvPr>
          <p:cNvSpPr txBox="1">
            <a:spLocks/>
          </p:cNvSpPr>
          <p:nvPr/>
        </p:nvSpPr>
        <p:spPr>
          <a:xfrm>
            <a:off x="3321132" y="575286"/>
            <a:ext cx="6764151" cy="159731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ndara" panose="020E0502030303020204" pitchFamily="34" charset="0"/>
              </a:rPr>
              <a:t>Strategic Objective 1</a:t>
            </a:r>
          </a:p>
          <a:p>
            <a:r>
              <a:rPr lang="en-US" sz="34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ndara" panose="020E0502030303020204" pitchFamily="34" charset="0"/>
              </a:rPr>
              <a:t>Intensify sustainable food production, agro-industrialization, and trade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1907985-C7AD-7E6D-D520-3B768844834A}"/>
              </a:ext>
            </a:extLst>
          </p:cNvPr>
          <p:cNvSpPr txBox="1">
            <a:spLocks/>
          </p:cNvSpPr>
          <p:nvPr/>
        </p:nvSpPr>
        <p:spPr>
          <a:xfrm>
            <a:off x="9001206" y="2812784"/>
            <a:ext cx="3838194" cy="319608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latin typeface="Candara" panose="020E0502030303020204" pitchFamily="34" charset="0"/>
              </a:rPr>
              <a:t>Intermediate Outcomes</a:t>
            </a:r>
          </a:p>
          <a:p>
            <a:r>
              <a:rPr lang="en-US" sz="2000" dirty="0">
                <a:latin typeface="Candara" panose="020E0502030303020204" pitchFamily="34" charset="0"/>
              </a:rPr>
              <a:t>Widespread adoption of sustainable practices</a:t>
            </a:r>
          </a:p>
          <a:p>
            <a:r>
              <a:rPr lang="en-US" sz="2000" dirty="0">
                <a:latin typeface="Candara" panose="020E0502030303020204" pitchFamily="34" charset="0"/>
              </a:rPr>
              <a:t>Increased productivity</a:t>
            </a:r>
          </a:p>
          <a:p>
            <a:r>
              <a:rPr lang="en-US" sz="2000" dirty="0">
                <a:latin typeface="Candara" panose="020E0502030303020204" pitchFamily="34" charset="0"/>
              </a:rPr>
              <a:t>Sustained growth in agro-processing</a:t>
            </a:r>
          </a:p>
          <a:p>
            <a:r>
              <a:rPr lang="en-US" sz="2000" dirty="0">
                <a:latin typeface="Candara" panose="020E0502030303020204" pitchFamily="34" charset="0"/>
              </a:rPr>
              <a:t>Enhanced trade efficiency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2AE4A89-483D-4C09-4FB3-E0B64D0AED08}"/>
              </a:ext>
            </a:extLst>
          </p:cNvPr>
          <p:cNvCxnSpPr>
            <a:cxnSpLocks/>
          </p:cNvCxnSpPr>
          <p:nvPr/>
        </p:nvCxnSpPr>
        <p:spPr>
          <a:xfrm>
            <a:off x="5841000" y="2981275"/>
            <a:ext cx="3031200" cy="0"/>
          </a:xfrm>
          <a:prstGeom prst="straightConnector1">
            <a:avLst/>
          </a:prstGeom>
          <a:ln>
            <a:solidFill>
              <a:srgbClr val="A5B942"/>
            </a:solidFill>
            <a:headEnd type="none" w="med" len="med"/>
            <a:tailEnd type="arrow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1211A166-31B4-4E55-E62F-6D5D5910916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02757" y="950722"/>
            <a:ext cx="1989243" cy="1989243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10041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138DA92-73EB-4E81-E1E6-945B88D7455B}"/>
              </a:ext>
            </a:extLst>
          </p:cNvPr>
          <p:cNvSpPr/>
          <p:nvPr/>
        </p:nvSpPr>
        <p:spPr>
          <a:xfrm>
            <a:off x="-118533" y="6155267"/>
            <a:ext cx="12310533" cy="7027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blue background with lines&#10;&#10;Description automatically generated">
            <a:extLst>
              <a:ext uri="{FF2B5EF4-FFF2-40B4-BE49-F238E27FC236}">
                <a16:creationId xmlns:a16="http://schemas.microsoft.com/office/drawing/2014/main" id="{CC734550-967C-E428-44F6-C19CBB34F1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8533" y="0"/>
            <a:ext cx="3244300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F591936-A48D-B2FA-280B-CCFAADF268B6}"/>
              </a:ext>
            </a:extLst>
          </p:cNvPr>
          <p:cNvSpPr txBox="1"/>
          <p:nvPr/>
        </p:nvSpPr>
        <p:spPr>
          <a:xfrm>
            <a:off x="0" y="1874727"/>
            <a:ext cx="2921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Strategic Objective 2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Boost investment and financing in transforming agri-food systems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20C0700-A914-25C4-B865-E4A5D1471E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414" y="245522"/>
            <a:ext cx="11823700" cy="5588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944BD1A-F133-6DD3-CAEB-526A48CEB9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650" y="6256863"/>
            <a:ext cx="11696700" cy="53340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29CC720-4852-3120-CFDB-D6C5C3252A2B}"/>
              </a:ext>
            </a:extLst>
          </p:cNvPr>
          <p:cNvSpPr txBox="1">
            <a:spLocks/>
          </p:cNvSpPr>
          <p:nvPr/>
        </p:nvSpPr>
        <p:spPr>
          <a:xfrm>
            <a:off x="3761041" y="3478472"/>
            <a:ext cx="4151059" cy="227775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latin typeface="Candara" panose="020E0502030303020204" pitchFamily="34" charset="0"/>
              </a:rPr>
              <a:t>Key Interventions</a:t>
            </a:r>
          </a:p>
          <a:p>
            <a:r>
              <a:rPr lang="en-US" sz="2000" dirty="0">
                <a:latin typeface="Candara" panose="020E0502030303020204" pitchFamily="34" charset="0"/>
              </a:rPr>
              <a:t>Improve the quality of investments</a:t>
            </a:r>
          </a:p>
          <a:p>
            <a:r>
              <a:rPr lang="en-US" sz="2000" dirty="0">
                <a:latin typeface="Candara" panose="020E0502030303020204" pitchFamily="34" charset="0"/>
              </a:rPr>
              <a:t>Redesign a fit-for-purpose financial architecture</a:t>
            </a:r>
          </a:p>
          <a:p>
            <a:r>
              <a:rPr lang="en-US" sz="2000" dirty="0">
                <a:latin typeface="Candara" panose="020E0502030303020204" pitchFamily="34" charset="0"/>
              </a:rPr>
              <a:t>Strengthen facilities that support the development of bankable flagship projects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01AB472-B840-57A4-8B26-D160936AC590}"/>
              </a:ext>
            </a:extLst>
          </p:cNvPr>
          <p:cNvSpPr txBox="1">
            <a:spLocks/>
          </p:cNvSpPr>
          <p:nvPr/>
        </p:nvSpPr>
        <p:spPr>
          <a:xfrm>
            <a:off x="3471879" y="505659"/>
            <a:ext cx="6724068" cy="11231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ndara" panose="020E0502030303020204" pitchFamily="34" charset="0"/>
              </a:rPr>
              <a:t>Strategic Objective 2</a:t>
            </a:r>
          </a:p>
          <a:p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ndara" panose="020E0502030303020204" pitchFamily="34" charset="0"/>
              </a:rPr>
              <a:t>Boost investment and financing in transforming agri-food systems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874D0DB-33B3-923D-20A4-A8B52F5A3A5A}"/>
              </a:ext>
            </a:extLst>
          </p:cNvPr>
          <p:cNvSpPr txBox="1">
            <a:spLocks/>
          </p:cNvSpPr>
          <p:nvPr/>
        </p:nvSpPr>
        <p:spPr>
          <a:xfrm>
            <a:off x="8399017" y="3441697"/>
            <a:ext cx="3792983" cy="239810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latin typeface="Candara" panose="020E0502030303020204" pitchFamily="34" charset="0"/>
              </a:rPr>
              <a:t>Intermediate Outcomes</a:t>
            </a:r>
          </a:p>
          <a:p>
            <a:r>
              <a:rPr lang="en-US" sz="2000" dirty="0">
                <a:latin typeface="Candara" panose="020E0502030303020204" pitchFamily="34" charset="0"/>
              </a:rPr>
              <a:t>Increased public and private investments</a:t>
            </a:r>
          </a:p>
          <a:p>
            <a:r>
              <a:rPr lang="en-US" sz="2000" dirty="0">
                <a:latin typeface="Candara" panose="020E0502030303020204" pitchFamily="34" charset="0"/>
              </a:rPr>
              <a:t>Wider availability of diverse and innovative financial products</a:t>
            </a:r>
          </a:p>
          <a:p>
            <a:r>
              <a:rPr lang="en-US" sz="2000" dirty="0">
                <a:latin typeface="Candara" panose="020E0502030303020204" pitchFamily="34" charset="0"/>
              </a:rPr>
              <a:t>Enhanced productivity </a:t>
            </a:r>
          </a:p>
          <a:p>
            <a:r>
              <a:rPr lang="en-US" sz="2000" dirty="0">
                <a:latin typeface="Candara" panose="020E0502030303020204" pitchFamily="34" charset="0"/>
              </a:rPr>
              <a:t>Strengthened financial institutions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02EE60A-D137-5870-B449-7C4FA11C78A2}"/>
              </a:ext>
            </a:extLst>
          </p:cNvPr>
          <p:cNvCxnSpPr>
            <a:cxnSpLocks/>
          </p:cNvCxnSpPr>
          <p:nvPr/>
        </p:nvCxnSpPr>
        <p:spPr>
          <a:xfrm>
            <a:off x="6096000" y="3649358"/>
            <a:ext cx="2087889" cy="0"/>
          </a:xfrm>
          <a:prstGeom prst="straightConnector1">
            <a:avLst/>
          </a:prstGeom>
          <a:ln>
            <a:solidFill>
              <a:srgbClr val="A5B942"/>
            </a:solidFill>
            <a:headEnd type="none" w="med" len="med"/>
            <a:tailEnd type="arrow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2B9164B8-0AF6-C52D-0685-2641B16AE3E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95947" y="1447800"/>
            <a:ext cx="1879057" cy="1879057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58645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138DA92-73EB-4E81-E1E6-945B88D7455B}"/>
              </a:ext>
            </a:extLst>
          </p:cNvPr>
          <p:cNvSpPr/>
          <p:nvPr/>
        </p:nvSpPr>
        <p:spPr>
          <a:xfrm>
            <a:off x="-118533" y="6155267"/>
            <a:ext cx="12310533" cy="7027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blue background with lines&#10;&#10;Description automatically generated">
            <a:extLst>
              <a:ext uri="{FF2B5EF4-FFF2-40B4-BE49-F238E27FC236}">
                <a16:creationId xmlns:a16="http://schemas.microsoft.com/office/drawing/2014/main" id="{CC734550-967C-E428-44F6-C19CBB34F1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8533" y="0"/>
            <a:ext cx="3244300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F591936-A48D-B2FA-280B-CCFAADF268B6}"/>
              </a:ext>
            </a:extLst>
          </p:cNvPr>
          <p:cNvSpPr txBox="1"/>
          <p:nvPr/>
        </p:nvSpPr>
        <p:spPr>
          <a:xfrm>
            <a:off x="-1" y="1874727"/>
            <a:ext cx="303909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Strategic Objective 3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Ensure food and nutrition security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20C0700-A914-25C4-B865-E4A5D1471E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414" y="245522"/>
            <a:ext cx="11823700" cy="5588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944BD1A-F133-6DD3-CAEB-526A48CEB9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650" y="6256863"/>
            <a:ext cx="11696700" cy="5334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101AB472-B840-57A4-8B26-D160936AC590}"/>
              </a:ext>
            </a:extLst>
          </p:cNvPr>
          <p:cNvSpPr txBox="1">
            <a:spLocks/>
          </p:cNvSpPr>
          <p:nvPr/>
        </p:nvSpPr>
        <p:spPr>
          <a:xfrm>
            <a:off x="3471879" y="505659"/>
            <a:ext cx="6724068" cy="11231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tx2">
                  <a:lumMod val="90000"/>
                  <a:lumOff val="1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A4A844A-60F7-3B8E-D1A4-904D615D9C81}"/>
              </a:ext>
            </a:extLst>
          </p:cNvPr>
          <p:cNvSpPr txBox="1">
            <a:spLocks/>
          </p:cNvSpPr>
          <p:nvPr/>
        </p:nvSpPr>
        <p:spPr>
          <a:xfrm>
            <a:off x="3244300" y="3510341"/>
            <a:ext cx="4630375" cy="307008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latin typeface="Candara" panose="020E0502030303020204" pitchFamily="34" charset="0"/>
              </a:rPr>
              <a:t>Key Interventions</a:t>
            </a:r>
          </a:p>
          <a:p>
            <a:r>
              <a:rPr lang="en-US" sz="2000" dirty="0">
                <a:latin typeface="Candara" panose="020E0502030303020204" pitchFamily="34" charset="0"/>
              </a:rPr>
              <a:t>Increase sustainable agricultural practices for enhanced productivity and biodiversity</a:t>
            </a:r>
          </a:p>
          <a:p>
            <a:r>
              <a:rPr lang="en-US" sz="2000" dirty="0">
                <a:latin typeface="Candara" panose="020E0502030303020204" pitchFamily="34" charset="0"/>
              </a:rPr>
              <a:t>Exploit agriculture to improve nutrition, health, and One Health outcomes</a:t>
            </a:r>
          </a:p>
          <a:p>
            <a:r>
              <a:rPr lang="en-US" sz="2000" dirty="0">
                <a:latin typeface="Candara" panose="020E0502030303020204" pitchFamily="34" charset="0"/>
              </a:rPr>
              <a:t>Strengthen SPS standards and One Health protocols	</a:t>
            </a:r>
          </a:p>
          <a:p>
            <a:endParaRPr lang="en-US" sz="2000" dirty="0">
              <a:latin typeface="Candara" panose="020E0502030303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ADEA868-1C91-1B61-0C30-7A178480ED9C}"/>
              </a:ext>
            </a:extLst>
          </p:cNvPr>
          <p:cNvSpPr txBox="1">
            <a:spLocks/>
          </p:cNvSpPr>
          <p:nvPr/>
        </p:nvSpPr>
        <p:spPr>
          <a:xfrm>
            <a:off x="3471879" y="487073"/>
            <a:ext cx="7396278" cy="63449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ndara" panose="020E0502030303020204" pitchFamily="34" charset="0"/>
              </a:rPr>
              <a:t>Strategic Objective 3</a:t>
            </a:r>
          </a:p>
          <a:p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ndara" panose="020E0502030303020204" pitchFamily="34" charset="0"/>
              </a:rPr>
              <a:t>Ensure food and nutrition security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7857541-4EEB-6EEF-F478-3627A72176E8}"/>
              </a:ext>
            </a:extLst>
          </p:cNvPr>
          <p:cNvSpPr txBox="1">
            <a:spLocks/>
          </p:cNvSpPr>
          <p:nvPr/>
        </p:nvSpPr>
        <p:spPr>
          <a:xfrm>
            <a:off x="8808287" y="3510340"/>
            <a:ext cx="3244300" cy="236637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latin typeface="Candara" panose="020E0502030303020204" pitchFamily="34" charset="0"/>
              </a:rPr>
              <a:t>Intermediate Outcomes</a:t>
            </a:r>
          </a:p>
          <a:p>
            <a:r>
              <a:rPr lang="en-US" sz="2000" dirty="0">
                <a:latin typeface="Candara" panose="020E0502030303020204" pitchFamily="34" charset="0"/>
              </a:rPr>
              <a:t>Improved food and nutrition outcomes</a:t>
            </a:r>
          </a:p>
          <a:p>
            <a:r>
              <a:rPr lang="en-US" sz="2000" dirty="0">
                <a:latin typeface="Candara" panose="020E0502030303020204" pitchFamily="34" charset="0"/>
              </a:rPr>
              <a:t>Diversified diets</a:t>
            </a:r>
          </a:p>
          <a:p>
            <a:r>
              <a:rPr lang="en-US" sz="2000" dirty="0">
                <a:latin typeface="Candara" panose="020E0502030303020204" pitchFamily="34" charset="0"/>
              </a:rPr>
              <a:t>Reduced foodborne diseases</a:t>
            </a:r>
          </a:p>
          <a:p>
            <a:endParaRPr lang="en-US" sz="2000" dirty="0">
              <a:latin typeface="Candara" panose="020E0502030303020204" pitchFamily="34" charset="0"/>
            </a:endParaRPr>
          </a:p>
          <a:p>
            <a:endParaRPr lang="en-US" sz="2000" dirty="0">
              <a:latin typeface="Candara" panose="020E0502030303020204" pitchFamily="34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0EDE669-FA82-AFBA-71D1-16BE945F1C11}"/>
              </a:ext>
            </a:extLst>
          </p:cNvPr>
          <p:cNvCxnSpPr>
            <a:cxnSpLocks/>
          </p:cNvCxnSpPr>
          <p:nvPr/>
        </p:nvCxnSpPr>
        <p:spPr>
          <a:xfrm>
            <a:off x="5571880" y="3687298"/>
            <a:ext cx="3031200" cy="0"/>
          </a:xfrm>
          <a:prstGeom prst="straightConnector1">
            <a:avLst/>
          </a:prstGeom>
          <a:ln>
            <a:solidFill>
              <a:srgbClr val="A5B942"/>
            </a:solidFill>
            <a:headEnd type="none" w="med" len="med"/>
            <a:tailEnd type="arrow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20A46199-71B1-EFB8-9744-7F0430D9678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55"/>
          <a:stretch/>
        </p:blipFill>
        <p:spPr>
          <a:xfrm>
            <a:off x="9778349" y="1151436"/>
            <a:ext cx="2161765" cy="2161765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1740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138DA92-73EB-4E81-E1E6-945B88D7455B}"/>
              </a:ext>
            </a:extLst>
          </p:cNvPr>
          <p:cNvSpPr/>
          <p:nvPr/>
        </p:nvSpPr>
        <p:spPr>
          <a:xfrm>
            <a:off x="-118533" y="6155267"/>
            <a:ext cx="12310533" cy="7027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blue background with lines&#10;&#10;Description automatically generated">
            <a:extLst>
              <a:ext uri="{FF2B5EF4-FFF2-40B4-BE49-F238E27FC236}">
                <a16:creationId xmlns:a16="http://schemas.microsoft.com/office/drawing/2014/main" id="{CC734550-967C-E428-44F6-C19CBB34F1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8533" y="0"/>
            <a:ext cx="3244300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F591936-A48D-B2FA-280B-CCFAADF268B6}"/>
              </a:ext>
            </a:extLst>
          </p:cNvPr>
          <p:cNvSpPr txBox="1"/>
          <p:nvPr/>
        </p:nvSpPr>
        <p:spPr>
          <a:xfrm>
            <a:off x="-1" y="1874727"/>
            <a:ext cx="303909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Strategic Objective 4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Advance inclusivity and equitable livelihoods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20C0700-A914-25C4-B865-E4A5D1471E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414" y="245522"/>
            <a:ext cx="11823700" cy="5588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944BD1A-F133-6DD3-CAEB-526A48CEB9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650" y="6256863"/>
            <a:ext cx="11696700" cy="5334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101AB472-B840-57A4-8B26-D160936AC590}"/>
              </a:ext>
            </a:extLst>
          </p:cNvPr>
          <p:cNvSpPr txBox="1">
            <a:spLocks/>
          </p:cNvSpPr>
          <p:nvPr/>
        </p:nvSpPr>
        <p:spPr>
          <a:xfrm>
            <a:off x="3471879" y="505659"/>
            <a:ext cx="6724068" cy="11231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tx2">
                  <a:lumMod val="90000"/>
                  <a:lumOff val="1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DCA07C0-FCB8-B8FE-0795-0F916C1E4D9B}"/>
              </a:ext>
            </a:extLst>
          </p:cNvPr>
          <p:cNvSpPr txBox="1">
            <a:spLocks/>
          </p:cNvSpPr>
          <p:nvPr/>
        </p:nvSpPr>
        <p:spPr>
          <a:xfrm>
            <a:off x="3113906" y="3384727"/>
            <a:ext cx="4143837" cy="298355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latin typeface="Candara" panose="020E0502030303020204" pitchFamily="34" charset="0"/>
              </a:rPr>
              <a:t>Key Interventions</a:t>
            </a:r>
          </a:p>
          <a:p>
            <a:r>
              <a:rPr lang="en-US" sz="2000" dirty="0">
                <a:latin typeface="Candara" panose="020E0502030303020204" pitchFamily="34" charset="0"/>
              </a:rPr>
              <a:t>Improve access to productive resources</a:t>
            </a:r>
          </a:p>
          <a:p>
            <a:r>
              <a:rPr lang="en-US" sz="2000" dirty="0">
                <a:latin typeface="Candara" panose="020E0502030303020204" pitchFamily="34" charset="0"/>
              </a:rPr>
              <a:t>Implement inclusive social protection programs</a:t>
            </a:r>
          </a:p>
          <a:p>
            <a:r>
              <a:rPr lang="en-US" sz="2000" dirty="0">
                <a:latin typeface="Candara" panose="020E0502030303020204" pitchFamily="34" charset="0"/>
              </a:rPr>
              <a:t>Promote digitalization and agri-tech</a:t>
            </a:r>
          </a:p>
          <a:p>
            <a:r>
              <a:rPr lang="en-US" sz="2000" dirty="0">
                <a:latin typeface="Candara" panose="020E0502030303020204" pitchFamily="34" charset="0"/>
              </a:rPr>
              <a:t>Improve market access and integration</a:t>
            </a:r>
          </a:p>
          <a:p>
            <a:endParaRPr lang="en-US" sz="2000" dirty="0">
              <a:latin typeface="Candara" panose="020E0502030303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7E001B4E-14EE-F70B-0353-C4E8DB8F5973}"/>
              </a:ext>
            </a:extLst>
          </p:cNvPr>
          <p:cNvSpPr txBox="1">
            <a:spLocks/>
          </p:cNvSpPr>
          <p:nvPr/>
        </p:nvSpPr>
        <p:spPr>
          <a:xfrm>
            <a:off x="3307942" y="664509"/>
            <a:ext cx="7051942" cy="5520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ndara" panose="020E0502030303020204" pitchFamily="34" charset="0"/>
              </a:rPr>
              <a:t>Strategic Objective 4</a:t>
            </a:r>
          </a:p>
          <a:p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ndara" panose="020E0502030303020204" pitchFamily="34" charset="0"/>
              </a:rPr>
              <a:t>Advance inclusivity and equitable livelihoods</a:t>
            </a:r>
          </a:p>
          <a:p>
            <a:r>
              <a:rPr lang="en-US" b="1" dirty="0">
                <a:solidFill>
                  <a:srgbClr val="8D1E3E"/>
                </a:solidFill>
                <a:latin typeface="Candara" panose="020E0502030303020204" pitchFamily="34" charset="0"/>
              </a:rPr>
              <a:t> </a:t>
            </a:r>
          </a:p>
          <a:p>
            <a:endParaRPr lang="en-US" b="1" dirty="0">
              <a:solidFill>
                <a:srgbClr val="8D1E3E"/>
              </a:solidFill>
              <a:latin typeface="Candara" panose="020E0502030303020204" pitchFamily="34" charset="0"/>
            </a:endParaRPr>
          </a:p>
          <a:p>
            <a:endParaRPr lang="en-US" b="1" dirty="0">
              <a:solidFill>
                <a:srgbClr val="8D1E3E"/>
              </a:solidFill>
              <a:latin typeface="Candara" panose="020E0502030303020204" pitchFamily="34" charset="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41FB45BC-D9D8-164F-0946-02BA6506F179}"/>
              </a:ext>
            </a:extLst>
          </p:cNvPr>
          <p:cNvSpPr txBox="1">
            <a:spLocks/>
          </p:cNvSpPr>
          <p:nvPr/>
        </p:nvSpPr>
        <p:spPr>
          <a:xfrm>
            <a:off x="8211086" y="3384727"/>
            <a:ext cx="3427021" cy="2328979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latin typeface="Candara" panose="020E0502030303020204" pitchFamily="34" charset="0"/>
              </a:rPr>
              <a:t>Intermediate Outcomes</a:t>
            </a:r>
          </a:p>
          <a:p>
            <a:r>
              <a:rPr lang="en-US" sz="2000" dirty="0">
                <a:latin typeface="Candara" panose="020E0502030303020204" pitchFamily="34" charset="0"/>
              </a:rPr>
              <a:t>Equitable access to resources and opportunities across gender and age</a:t>
            </a:r>
          </a:p>
          <a:p>
            <a:r>
              <a:rPr lang="en-US" sz="2000" dirty="0">
                <a:latin typeface="Candara" panose="020E0502030303020204" pitchFamily="34" charset="0"/>
              </a:rPr>
              <a:t>Empowered smallholder farmers and communities</a:t>
            </a:r>
          </a:p>
          <a:p>
            <a:r>
              <a:rPr lang="en-US" sz="2000" dirty="0">
                <a:latin typeface="Candara" panose="020E0502030303020204" pitchFamily="34" charset="0"/>
              </a:rPr>
              <a:t>Enhanced social safety nets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21F3E1D-3343-DC2F-ABD6-50E7E6768889}"/>
              </a:ext>
            </a:extLst>
          </p:cNvPr>
          <p:cNvCxnSpPr>
            <a:cxnSpLocks/>
          </p:cNvCxnSpPr>
          <p:nvPr/>
        </p:nvCxnSpPr>
        <p:spPr>
          <a:xfrm>
            <a:off x="5441486" y="3572765"/>
            <a:ext cx="2369474" cy="0"/>
          </a:xfrm>
          <a:prstGeom prst="straightConnector1">
            <a:avLst/>
          </a:prstGeom>
          <a:ln>
            <a:solidFill>
              <a:srgbClr val="A5B942"/>
            </a:solidFill>
            <a:headEnd type="none" w="med" len="med"/>
            <a:tailEnd type="arrow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62CD0C7B-40E0-C51F-2974-2E285FDCB85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45971" y="1089260"/>
            <a:ext cx="1644119" cy="1644119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09932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138DA92-73EB-4E81-E1E6-945B88D7455B}"/>
              </a:ext>
            </a:extLst>
          </p:cNvPr>
          <p:cNvSpPr/>
          <p:nvPr/>
        </p:nvSpPr>
        <p:spPr>
          <a:xfrm>
            <a:off x="-118533" y="6155267"/>
            <a:ext cx="12310533" cy="7027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blue background with lines&#10;&#10;Description automatically generated">
            <a:extLst>
              <a:ext uri="{FF2B5EF4-FFF2-40B4-BE49-F238E27FC236}">
                <a16:creationId xmlns:a16="http://schemas.microsoft.com/office/drawing/2014/main" id="{CC734550-967C-E428-44F6-C19CBB34F1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8533" y="0"/>
            <a:ext cx="3244300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F591936-A48D-B2FA-280B-CCFAADF268B6}"/>
              </a:ext>
            </a:extLst>
          </p:cNvPr>
          <p:cNvSpPr txBox="1"/>
          <p:nvPr/>
        </p:nvSpPr>
        <p:spPr>
          <a:xfrm>
            <a:off x="-1" y="1874727"/>
            <a:ext cx="303909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Strategic Objective 5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Build resilient agri-food systems that can withstand and adapt to various shocks and stressors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20C0700-A914-25C4-B865-E4A5D1471E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150" y="182427"/>
            <a:ext cx="11823700" cy="5588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944BD1A-F133-6DD3-CAEB-526A48CEB9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650" y="6256863"/>
            <a:ext cx="11696700" cy="5334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101AB472-B840-57A4-8B26-D160936AC590}"/>
              </a:ext>
            </a:extLst>
          </p:cNvPr>
          <p:cNvSpPr txBox="1">
            <a:spLocks/>
          </p:cNvSpPr>
          <p:nvPr/>
        </p:nvSpPr>
        <p:spPr>
          <a:xfrm>
            <a:off x="3471879" y="505659"/>
            <a:ext cx="6724068" cy="11231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tx2">
                  <a:lumMod val="90000"/>
                  <a:lumOff val="1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14CF0BE-A782-4858-F739-48B8448D2CBE}"/>
              </a:ext>
            </a:extLst>
          </p:cNvPr>
          <p:cNvSpPr txBox="1">
            <a:spLocks/>
          </p:cNvSpPr>
          <p:nvPr/>
        </p:nvSpPr>
        <p:spPr>
          <a:xfrm>
            <a:off x="3071201" y="3823678"/>
            <a:ext cx="4630375" cy="191816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latin typeface="Candara" panose="020E0502030303020204" pitchFamily="34" charset="0"/>
              </a:rPr>
              <a:t>Key Interventions</a:t>
            </a:r>
          </a:p>
          <a:p>
            <a:r>
              <a:rPr lang="en-US" sz="2000" dirty="0">
                <a:latin typeface="Candara" panose="020E0502030303020204" pitchFamily="34" charset="0"/>
              </a:rPr>
              <a:t>Strengthen institutional infrastructure to address shocks and stressors</a:t>
            </a:r>
          </a:p>
          <a:p>
            <a:r>
              <a:rPr lang="en-US" sz="2000" dirty="0">
                <a:latin typeface="Candara" panose="020E0502030303020204" pitchFamily="34" charset="0"/>
              </a:rPr>
              <a:t>Institute and strengthen programs that build livelihood resilience	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E77A17D-6827-0B13-CE6D-E2BCB5D48069}"/>
              </a:ext>
            </a:extLst>
          </p:cNvPr>
          <p:cNvSpPr txBox="1">
            <a:spLocks/>
          </p:cNvSpPr>
          <p:nvPr/>
        </p:nvSpPr>
        <p:spPr>
          <a:xfrm>
            <a:off x="3428450" y="441162"/>
            <a:ext cx="7573892" cy="63449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ndara" panose="020E0502030303020204" pitchFamily="34" charset="0"/>
              </a:rPr>
              <a:t>Strategic Objective 5</a:t>
            </a:r>
          </a:p>
          <a:p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ndara" panose="020E0502030303020204" pitchFamily="34" charset="0"/>
              </a:rPr>
              <a:t>Build resilient agri-food systems that can withstand and adapt to various shocks and stressors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A782CC4-9D5A-5467-C543-0AF7E40776F9}"/>
              </a:ext>
            </a:extLst>
          </p:cNvPr>
          <p:cNvSpPr txBox="1">
            <a:spLocks/>
          </p:cNvSpPr>
          <p:nvPr/>
        </p:nvSpPr>
        <p:spPr>
          <a:xfrm>
            <a:off x="8168381" y="3815367"/>
            <a:ext cx="4055132" cy="244149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latin typeface="Candara" panose="020E0502030303020204" pitchFamily="34" charset="0"/>
              </a:rPr>
              <a:t>Intermediate Outcomes</a:t>
            </a:r>
          </a:p>
          <a:p>
            <a:r>
              <a:rPr lang="en-US" sz="2000" dirty="0">
                <a:latin typeface="Candara" panose="020E0502030303020204" pitchFamily="34" charset="0"/>
              </a:rPr>
              <a:t>Increased resilience to shocks and stressors</a:t>
            </a:r>
          </a:p>
          <a:p>
            <a:r>
              <a:rPr lang="en-US" sz="2000" dirty="0">
                <a:latin typeface="Candara" panose="020E0502030303020204" pitchFamily="34" charset="0"/>
              </a:rPr>
              <a:t>Improved risk management tools</a:t>
            </a:r>
          </a:p>
          <a:p>
            <a:r>
              <a:rPr lang="en-US" sz="2000" dirty="0">
                <a:latin typeface="Candara" panose="020E0502030303020204" pitchFamily="34" charset="0"/>
              </a:rPr>
              <a:t>Greater food diversity</a:t>
            </a:r>
          </a:p>
          <a:p>
            <a:r>
              <a:rPr lang="en-US" sz="2000" dirty="0">
                <a:latin typeface="Candara" panose="020E0502030303020204" pitchFamily="34" charset="0"/>
              </a:rPr>
              <a:t>Improved agri-food systems infrastructure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DCA4814-1804-EE29-1BEC-3199590DFBBE}"/>
              </a:ext>
            </a:extLst>
          </p:cNvPr>
          <p:cNvCxnSpPr>
            <a:cxnSpLocks/>
          </p:cNvCxnSpPr>
          <p:nvPr/>
        </p:nvCxnSpPr>
        <p:spPr>
          <a:xfrm>
            <a:off x="5398781" y="3971538"/>
            <a:ext cx="2769599" cy="0"/>
          </a:xfrm>
          <a:prstGeom prst="straightConnector1">
            <a:avLst/>
          </a:prstGeom>
          <a:ln>
            <a:solidFill>
              <a:srgbClr val="A5B942"/>
            </a:solidFill>
            <a:headEnd type="none" w="med" len="med"/>
            <a:tailEnd type="arrow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6A03FD47-280B-914D-7C8E-20FD9B3FC43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99006" y="1204435"/>
            <a:ext cx="1807925" cy="1807925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788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138DA92-73EB-4E81-E1E6-945B88D7455B}"/>
              </a:ext>
            </a:extLst>
          </p:cNvPr>
          <p:cNvSpPr/>
          <p:nvPr/>
        </p:nvSpPr>
        <p:spPr>
          <a:xfrm>
            <a:off x="-118533" y="6155267"/>
            <a:ext cx="12310533" cy="7027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blue background with lines&#10;&#10;Description automatically generated">
            <a:extLst>
              <a:ext uri="{FF2B5EF4-FFF2-40B4-BE49-F238E27FC236}">
                <a16:creationId xmlns:a16="http://schemas.microsoft.com/office/drawing/2014/main" id="{CC734550-967C-E428-44F6-C19CBB34F1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445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F591936-A48D-B2FA-280B-CCFAADF268B6}"/>
              </a:ext>
            </a:extLst>
          </p:cNvPr>
          <p:cNvSpPr txBox="1"/>
          <p:nvPr/>
        </p:nvSpPr>
        <p:spPr>
          <a:xfrm>
            <a:off x="247651" y="2433065"/>
            <a:ext cx="38613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Arial Rounded MT Light" panose="02000403040000020004" pitchFamily="2" charset="0"/>
              </a:rPr>
              <a:t>Presentation Outline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20C0700-A914-25C4-B865-E4A5D1471E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414" y="245522"/>
            <a:ext cx="11823700" cy="5588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944BD1A-F133-6DD3-CAEB-526A48CEB9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650" y="6256863"/>
            <a:ext cx="11696700" cy="5334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CC2B21F2-6052-8DA7-21E0-2C936DF6E816}"/>
              </a:ext>
            </a:extLst>
          </p:cNvPr>
          <p:cNvGrpSpPr/>
          <p:nvPr/>
        </p:nvGrpSpPr>
        <p:grpSpPr>
          <a:xfrm>
            <a:off x="4857450" y="1377383"/>
            <a:ext cx="6335269" cy="4548643"/>
            <a:chOff x="1070266" y="1265583"/>
            <a:chExt cx="9399995" cy="4972964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BB7E2D1A-079D-8B4F-3AA1-AD9D8B6B34FE}"/>
                </a:ext>
              </a:extLst>
            </p:cNvPr>
            <p:cNvSpPr txBox="1"/>
            <p:nvPr/>
          </p:nvSpPr>
          <p:spPr>
            <a:xfrm>
              <a:off x="1304560" y="1265583"/>
              <a:ext cx="518092" cy="1154162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r"/>
              <a:r>
                <a:rPr lang="en-US" sz="6900" b="1" dirty="0">
                  <a:solidFill>
                    <a:schemeClr val="accent1">
                      <a:alpha val="25000"/>
                    </a:schemeClr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1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434EB2A-8246-7BF7-E9DB-443430F52FA6}"/>
                </a:ext>
              </a:extLst>
            </p:cNvPr>
            <p:cNvSpPr txBox="1"/>
            <p:nvPr/>
          </p:nvSpPr>
          <p:spPr>
            <a:xfrm>
              <a:off x="1956868" y="1502043"/>
              <a:ext cx="8513393" cy="908517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A brief history of CAADP: Progress, Challenges and Looking Ahead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5B82BD7-5F02-035A-DE9F-97494AC0DA0E}"/>
                </a:ext>
              </a:extLst>
            </p:cNvPr>
            <p:cNvSpPr txBox="1"/>
            <p:nvPr/>
          </p:nvSpPr>
          <p:spPr>
            <a:xfrm>
              <a:off x="1070266" y="5084385"/>
              <a:ext cx="784190" cy="1154162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r"/>
              <a:r>
                <a:rPr lang="en-US" sz="6900" b="1" dirty="0">
                  <a:solidFill>
                    <a:schemeClr val="accent4">
                      <a:alpha val="25000"/>
                    </a:schemeClr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4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E44647D-0871-518C-2714-82C918D814F7}"/>
                </a:ext>
              </a:extLst>
            </p:cNvPr>
            <p:cNvSpPr txBox="1"/>
            <p:nvPr/>
          </p:nvSpPr>
          <p:spPr>
            <a:xfrm>
              <a:off x="2023795" y="5337814"/>
              <a:ext cx="5490606" cy="461665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Requests to the Executive Council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496757B-1807-1B53-A60A-E5DC82416178}"/>
                </a:ext>
              </a:extLst>
            </p:cNvPr>
            <p:cNvSpPr txBox="1"/>
            <p:nvPr/>
          </p:nvSpPr>
          <p:spPr>
            <a:xfrm>
              <a:off x="1133040" y="2535552"/>
              <a:ext cx="689612" cy="1154162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r"/>
              <a:r>
                <a:rPr lang="en-US" sz="6900" b="1" dirty="0">
                  <a:solidFill>
                    <a:schemeClr val="accent2">
                      <a:alpha val="25000"/>
                    </a:schemeClr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2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46FA70B-B06E-C12A-B5A6-1A8E7E2507CE}"/>
                </a:ext>
              </a:extLst>
            </p:cNvPr>
            <p:cNvSpPr txBox="1"/>
            <p:nvPr/>
          </p:nvSpPr>
          <p:spPr>
            <a:xfrm>
              <a:off x="2023795" y="2683805"/>
              <a:ext cx="8066867" cy="908517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CAADP Strategy and Action Plan: 2026-2035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512D45C-46F8-6AD7-BE1C-4172592333CC}"/>
                </a:ext>
              </a:extLst>
            </p:cNvPr>
            <p:cNvSpPr txBox="1"/>
            <p:nvPr/>
          </p:nvSpPr>
          <p:spPr>
            <a:xfrm>
              <a:off x="1096170" y="3741606"/>
              <a:ext cx="720070" cy="1154162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r"/>
              <a:r>
                <a:rPr lang="en-US" sz="6900" b="1" dirty="0">
                  <a:solidFill>
                    <a:schemeClr val="accent3">
                      <a:alpha val="25000"/>
                    </a:schemeClr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3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3570100-D609-3685-F148-1CECB34F91C8}"/>
                </a:ext>
              </a:extLst>
            </p:cNvPr>
            <p:cNvSpPr txBox="1"/>
            <p:nvPr/>
          </p:nvSpPr>
          <p:spPr>
            <a:xfrm>
              <a:off x="2126172" y="3817968"/>
              <a:ext cx="8008903" cy="908517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Key Political Processes Towards Kampala 2025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88398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138DA92-73EB-4E81-E1E6-945B88D7455B}"/>
              </a:ext>
            </a:extLst>
          </p:cNvPr>
          <p:cNvSpPr/>
          <p:nvPr/>
        </p:nvSpPr>
        <p:spPr>
          <a:xfrm>
            <a:off x="-118533" y="6155267"/>
            <a:ext cx="12310533" cy="7027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blue background with lines&#10;&#10;Description automatically generated">
            <a:extLst>
              <a:ext uri="{FF2B5EF4-FFF2-40B4-BE49-F238E27FC236}">
                <a16:creationId xmlns:a16="http://schemas.microsoft.com/office/drawing/2014/main" id="{CC734550-967C-E428-44F6-C19CBB34F1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8533" y="0"/>
            <a:ext cx="3244300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F591936-A48D-B2FA-280B-CCFAADF268B6}"/>
              </a:ext>
            </a:extLst>
          </p:cNvPr>
          <p:cNvSpPr txBox="1"/>
          <p:nvPr/>
        </p:nvSpPr>
        <p:spPr>
          <a:xfrm>
            <a:off x="-1" y="1874727"/>
            <a:ext cx="303909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Strategic Objective 6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Strengthen agri-food systems governance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20C0700-A914-25C4-B865-E4A5D1471E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150" y="182427"/>
            <a:ext cx="11823700" cy="5588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944BD1A-F133-6DD3-CAEB-526A48CEB9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650" y="6256863"/>
            <a:ext cx="11696700" cy="5334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101AB472-B840-57A4-8B26-D160936AC590}"/>
              </a:ext>
            </a:extLst>
          </p:cNvPr>
          <p:cNvSpPr txBox="1">
            <a:spLocks/>
          </p:cNvSpPr>
          <p:nvPr/>
        </p:nvSpPr>
        <p:spPr>
          <a:xfrm>
            <a:off x="3471879" y="505659"/>
            <a:ext cx="6724068" cy="11231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tx2">
                  <a:lumMod val="90000"/>
                  <a:lumOff val="1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E12BAC0-42FF-E67E-0C23-A73B71BEFC0E}"/>
              </a:ext>
            </a:extLst>
          </p:cNvPr>
          <p:cNvSpPr/>
          <p:nvPr/>
        </p:nvSpPr>
        <p:spPr>
          <a:xfrm>
            <a:off x="6330257" y="3711809"/>
            <a:ext cx="2710463" cy="2443458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8D1E3E">
                  <a:alpha val="17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AD23D20-3514-24DC-7BA1-32BCE8C7B1BE}"/>
              </a:ext>
            </a:extLst>
          </p:cNvPr>
          <p:cNvSpPr/>
          <p:nvPr/>
        </p:nvSpPr>
        <p:spPr>
          <a:xfrm>
            <a:off x="9379198" y="3694933"/>
            <a:ext cx="2731157" cy="2468663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A5B942">
                  <a:alpha val="22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47D0293-5C10-8816-BB59-981907E5E41C}"/>
              </a:ext>
            </a:extLst>
          </p:cNvPr>
          <p:cNvSpPr/>
          <p:nvPr/>
        </p:nvSpPr>
        <p:spPr>
          <a:xfrm>
            <a:off x="3147776" y="3824915"/>
            <a:ext cx="3115422" cy="236421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B08A4C">
                  <a:alpha val="36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E2AFDBCD-35BF-D6C0-03C6-91ED8CE65037}"/>
              </a:ext>
            </a:extLst>
          </p:cNvPr>
          <p:cNvSpPr txBox="1">
            <a:spLocks/>
          </p:cNvSpPr>
          <p:nvPr/>
        </p:nvSpPr>
        <p:spPr>
          <a:xfrm>
            <a:off x="3039092" y="2828334"/>
            <a:ext cx="3182481" cy="3225319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latin typeface="Candara" panose="020E0502030303020204" pitchFamily="34" charset="0"/>
              </a:rPr>
              <a:t>Leadership &amp; Ownership:</a:t>
            </a:r>
          </a:p>
          <a:p>
            <a:r>
              <a:rPr lang="en-US" sz="1900" dirty="0">
                <a:latin typeface="Candara" panose="020E0502030303020204" pitchFamily="34" charset="0"/>
              </a:rPr>
              <a:t>Integrate the Kampala Declaration into national and regional development plans</a:t>
            </a:r>
          </a:p>
          <a:p>
            <a:r>
              <a:rPr lang="en-US" sz="1900" dirty="0">
                <a:latin typeface="Candara" panose="020E0502030303020204" pitchFamily="34" charset="0"/>
              </a:rPr>
              <a:t>Improve resource mobilization</a:t>
            </a:r>
          </a:p>
          <a:p>
            <a:r>
              <a:rPr lang="en-US" sz="1900" dirty="0">
                <a:latin typeface="Candara" panose="020E0502030303020204" pitchFamily="34" charset="0"/>
              </a:rPr>
              <a:t>Streamline involvement of non-state actors</a:t>
            </a:r>
          </a:p>
          <a:p>
            <a:r>
              <a:rPr lang="en-US" sz="1900" dirty="0">
                <a:latin typeface="Candara" panose="020E0502030303020204" pitchFamily="34" charset="0"/>
              </a:rPr>
              <a:t>Strengthen parliamentary oversight</a:t>
            </a:r>
            <a:r>
              <a:rPr lang="en-US" sz="2000" dirty="0">
                <a:latin typeface="Candara" panose="020E0502030303020204" pitchFamily="34" charset="0"/>
              </a:rPr>
              <a:t>	</a:t>
            </a:r>
          </a:p>
          <a:p>
            <a:endParaRPr lang="en-US" sz="2000" dirty="0">
              <a:latin typeface="Candara" panose="020E0502030303020204" pitchFamily="34" charset="0"/>
            </a:endParaRPr>
          </a:p>
          <a:p>
            <a:endParaRPr lang="en-US" sz="2000" dirty="0">
              <a:latin typeface="Candara" panose="020E050203030302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A890AA7-6DA1-D150-5EAC-0938EAC0CA92}"/>
              </a:ext>
            </a:extLst>
          </p:cNvPr>
          <p:cNvSpPr txBox="1">
            <a:spLocks/>
          </p:cNvSpPr>
          <p:nvPr/>
        </p:nvSpPr>
        <p:spPr>
          <a:xfrm>
            <a:off x="3270235" y="98401"/>
            <a:ext cx="8921765" cy="63449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ndara" panose="020E0502030303020204" pitchFamily="34" charset="0"/>
              </a:rPr>
              <a:t>Strategic Objective 6</a:t>
            </a:r>
          </a:p>
          <a:p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ndara" panose="020E0502030303020204" pitchFamily="34" charset="0"/>
              </a:rPr>
              <a:t>Strengthen agri-food systems governance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E986E53F-ECCD-0F6B-53CE-243EEFE6B250}"/>
              </a:ext>
            </a:extLst>
          </p:cNvPr>
          <p:cNvSpPr txBox="1">
            <a:spLocks/>
          </p:cNvSpPr>
          <p:nvPr/>
        </p:nvSpPr>
        <p:spPr>
          <a:xfrm>
            <a:off x="6459641" y="2824524"/>
            <a:ext cx="2606594" cy="3281215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latin typeface="Candara" panose="020E0502030303020204" pitchFamily="34" charset="0"/>
              </a:rPr>
              <a:t>Policy &amp; Governance Coherence:</a:t>
            </a:r>
          </a:p>
          <a:p>
            <a:r>
              <a:rPr lang="en-US" sz="1800" dirty="0">
                <a:latin typeface="Candara" panose="020E0502030303020204" pitchFamily="34" charset="0"/>
              </a:rPr>
              <a:t>Streamline policy alignment across sectors at all levels</a:t>
            </a:r>
          </a:p>
          <a:p>
            <a:r>
              <a:rPr lang="en-US" sz="1800" dirty="0">
                <a:latin typeface="Candara" panose="020E0502030303020204" pitchFamily="34" charset="0"/>
              </a:rPr>
              <a:t>Enhance decentralization of CAADP implementation</a:t>
            </a:r>
          </a:p>
          <a:p>
            <a:r>
              <a:rPr lang="en-US" sz="1800" dirty="0">
                <a:latin typeface="Candara" panose="020E0502030303020204" pitchFamily="34" charset="0"/>
              </a:rPr>
              <a:t>Strengthen local governance</a:t>
            </a:r>
          </a:p>
          <a:p>
            <a:r>
              <a:rPr lang="en-US" sz="1800" dirty="0">
                <a:latin typeface="Candara" panose="020E0502030303020204" pitchFamily="34" charset="0"/>
              </a:rPr>
              <a:t>Strengthen institutional capacities</a:t>
            </a:r>
            <a:r>
              <a:rPr lang="en-US" sz="2000" dirty="0">
                <a:latin typeface="Candara" panose="020E0502030303020204" pitchFamily="34" charset="0"/>
              </a:rPr>
              <a:t>	</a:t>
            </a:r>
          </a:p>
          <a:p>
            <a:endParaRPr lang="en-US" sz="2000" dirty="0">
              <a:latin typeface="Candara" panose="020E0502030303020204" pitchFamily="34" charset="0"/>
            </a:endParaRPr>
          </a:p>
          <a:p>
            <a:endParaRPr lang="en-US" sz="2000" dirty="0">
              <a:latin typeface="Candara" panose="020E0502030303020204" pitchFamily="34" charset="0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10A9E5F4-DC69-4C9F-76B8-CE46AB2F50B5}"/>
              </a:ext>
            </a:extLst>
          </p:cNvPr>
          <p:cNvSpPr txBox="1">
            <a:spLocks/>
          </p:cNvSpPr>
          <p:nvPr/>
        </p:nvSpPr>
        <p:spPr>
          <a:xfrm>
            <a:off x="9338270" y="2866254"/>
            <a:ext cx="2710463" cy="316007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latin typeface="Candara" panose="020E0502030303020204" pitchFamily="34" charset="0"/>
              </a:rPr>
              <a:t>Evidence-Based Decision-Making &amp; Mutual Accountability: </a:t>
            </a:r>
          </a:p>
          <a:p>
            <a:r>
              <a:rPr lang="en-US" sz="1800" dirty="0">
                <a:latin typeface="Candara" panose="020E0502030303020204" pitchFamily="34" charset="0"/>
              </a:rPr>
              <a:t>Establish a robust agri-food systems knowledge support system</a:t>
            </a:r>
          </a:p>
          <a:p>
            <a:r>
              <a:rPr lang="en-US" sz="1800" dirty="0">
                <a:latin typeface="Candara" panose="020E0502030303020204" pitchFamily="34" charset="0"/>
              </a:rPr>
              <a:t>Promote mutual accountability mechanisms</a:t>
            </a:r>
          </a:p>
          <a:p>
            <a:r>
              <a:rPr lang="en-US" sz="1800" dirty="0">
                <a:latin typeface="Candara" panose="020E0502030303020204" pitchFamily="34" charset="0"/>
              </a:rPr>
              <a:t>Institutionalize agricultural joint sector reviews</a:t>
            </a:r>
            <a:endParaRPr lang="en-US" sz="2000" dirty="0">
              <a:latin typeface="Candara" panose="020E0502030303020204" pitchFamily="34" charset="0"/>
            </a:endParaRPr>
          </a:p>
          <a:p>
            <a:endParaRPr lang="en-US" sz="2000" dirty="0">
              <a:latin typeface="Candara" panose="020E0502030303020204" pitchFamily="34" charset="0"/>
            </a:endParaRP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46BEC70F-2F99-BB85-D73D-E82EDCA8F5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180171" y="2042268"/>
            <a:ext cx="559809" cy="559809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8A474CE9-0E0E-0962-5E94-D0B8D0C909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693501" y="1978640"/>
            <a:ext cx="607259" cy="607259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FD33CE5B-4FC7-36D9-9787-E356E206238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452021" y="2001224"/>
            <a:ext cx="621834" cy="621834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E4B52F6-722E-B9BF-1B8C-3B6CEBA60A9D}"/>
              </a:ext>
            </a:extLst>
          </p:cNvPr>
          <p:cNvCxnSpPr/>
          <p:nvPr/>
        </p:nvCxnSpPr>
        <p:spPr>
          <a:xfrm>
            <a:off x="3131086" y="2796156"/>
            <a:ext cx="2907323" cy="0"/>
          </a:xfrm>
          <a:prstGeom prst="line">
            <a:avLst/>
          </a:prstGeom>
          <a:ln>
            <a:solidFill>
              <a:srgbClr val="B08A4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ABD5560-E4F0-FEC9-5788-7FFB9734F52F}"/>
              </a:ext>
            </a:extLst>
          </p:cNvPr>
          <p:cNvCxnSpPr>
            <a:cxnSpLocks/>
          </p:cNvCxnSpPr>
          <p:nvPr/>
        </p:nvCxnSpPr>
        <p:spPr>
          <a:xfrm>
            <a:off x="6459640" y="2796522"/>
            <a:ext cx="2334010" cy="0"/>
          </a:xfrm>
          <a:prstGeom prst="line">
            <a:avLst/>
          </a:prstGeom>
          <a:ln>
            <a:solidFill>
              <a:srgbClr val="8D1E3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ECD907B-7DFA-3ED2-631E-E461445A65AD}"/>
              </a:ext>
            </a:extLst>
          </p:cNvPr>
          <p:cNvCxnSpPr>
            <a:cxnSpLocks/>
          </p:cNvCxnSpPr>
          <p:nvPr/>
        </p:nvCxnSpPr>
        <p:spPr>
          <a:xfrm flipV="1">
            <a:off x="9496540" y="2774998"/>
            <a:ext cx="2479560" cy="49527"/>
          </a:xfrm>
          <a:prstGeom prst="line">
            <a:avLst/>
          </a:prstGeom>
          <a:ln>
            <a:solidFill>
              <a:srgbClr val="A5B94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9152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138DA92-73EB-4E81-E1E6-945B88D7455B}"/>
              </a:ext>
            </a:extLst>
          </p:cNvPr>
          <p:cNvSpPr/>
          <p:nvPr/>
        </p:nvSpPr>
        <p:spPr>
          <a:xfrm>
            <a:off x="-118533" y="6155267"/>
            <a:ext cx="12310533" cy="7027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blue background with lines&#10;&#10;Description automatically generated">
            <a:extLst>
              <a:ext uri="{FF2B5EF4-FFF2-40B4-BE49-F238E27FC236}">
                <a16:creationId xmlns:a16="http://schemas.microsoft.com/office/drawing/2014/main" id="{CC734550-967C-E428-44F6-C19CBB34F1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8533" y="0"/>
            <a:ext cx="3244300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F591936-A48D-B2FA-280B-CCFAADF268B6}"/>
              </a:ext>
            </a:extLst>
          </p:cNvPr>
          <p:cNvSpPr txBox="1"/>
          <p:nvPr/>
        </p:nvSpPr>
        <p:spPr>
          <a:xfrm>
            <a:off x="-1" y="1874727"/>
            <a:ext cx="303909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Strengthening Implementation and Coordination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20C0700-A914-25C4-B865-E4A5D1471E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150" y="182427"/>
            <a:ext cx="11823700" cy="5588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944BD1A-F133-6DD3-CAEB-526A48CEB9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650" y="6256863"/>
            <a:ext cx="11696700" cy="5334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101AB472-B840-57A4-8B26-D160936AC590}"/>
              </a:ext>
            </a:extLst>
          </p:cNvPr>
          <p:cNvSpPr txBox="1">
            <a:spLocks/>
          </p:cNvSpPr>
          <p:nvPr/>
        </p:nvSpPr>
        <p:spPr>
          <a:xfrm>
            <a:off x="3471879" y="505659"/>
            <a:ext cx="6724068" cy="11231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tx2">
                  <a:lumMod val="90000"/>
                  <a:lumOff val="1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A3318ED-2226-0CD4-E3EC-EB5A06833992}"/>
              </a:ext>
            </a:extLst>
          </p:cNvPr>
          <p:cNvSpPr txBox="1">
            <a:spLocks/>
          </p:cNvSpPr>
          <p:nvPr/>
        </p:nvSpPr>
        <p:spPr>
          <a:xfrm>
            <a:off x="3244299" y="2379451"/>
            <a:ext cx="7072517" cy="380967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latin typeface="Candara" panose="020E0502030303020204" pitchFamily="34" charset="0"/>
              </a:rPr>
              <a:t>Strengthen institutional and human capacity at all levels (national, regional, and continental)</a:t>
            </a:r>
          </a:p>
          <a:p>
            <a:pPr marL="0" indent="0">
              <a:buNone/>
            </a:pPr>
            <a:endParaRPr lang="en-US" b="1" dirty="0">
              <a:latin typeface="Candara" panose="020E0502030303020204" pitchFamily="34" charset="0"/>
            </a:endParaRPr>
          </a:p>
          <a:p>
            <a:r>
              <a:rPr lang="en-US" b="1" dirty="0">
                <a:latin typeface="Candara" panose="020E0502030303020204" pitchFamily="34" charset="0"/>
              </a:rPr>
              <a:t>Foster coordination and collaboration among implementing entities at all levels</a:t>
            </a:r>
          </a:p>
          <a:p>
            <a:endParaRPr lang="en-US" b="1" dirty="0">
              <a:latin typeface="Candara" panose="020E0502030303020204" pitchFamily="34" charset="0"/>
            </a:endParaRPr>
          </a:p>
          <a:p>
            <a:r>
              <a:rPr lang="en-US" b="1" dirty="0">
                <a:latin typeface="Candara" panose="020E0502030303020204" pitchFamily="34" charset="0"/>
              </a:rPr>
              <a:t>Enhance resource mobilization and financial sustainability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B894D0F-9D06-26BD-0346-6CE9C38F4909}"/>
              </a:ext>
            </a:extLst>
          </p:cNvPr>
          <p:cNvSpPr txBox="1">
            <a:spLocks/>
          </p:cNvSpPr>
          <p:nvPr/>
        </p:nvSpPr>
        <p:spPr>
          <a:xfrm>
            <a:off x="3299811" y="208212"/>
            <a:ext cx="6897159" cy="68468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ndara" panose="020E0502030303020204" pitchFamily="34" charset="0"/>
              </a:rPr>
              <a:t>Strengthening Implementation and Coordination</a:t>
            </a:r>
          </a:p>
          <a:p>
            <a:r>
              <a:rPr lang="en-US" sz="3200" b="1" dirty="0">
                <a:solidFill>
                  <a:srgbClr val="8D1E3E"/>
                </a:solidFill>
                <a:latin typeface="Candara" panose="020E0502030303020204" pitchFamily="34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F2227E-133A-F4C6-0C2A-66977BA4704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16816" y="790322"/>
            <a:ext cx="1691034" cy="1691034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3D7665B-D231-C776-0235-55C4EDE3578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16816" y="2868142"/>
            <a:ext cx="1691034" cy="1691034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EE553BE-7D22-AE77-ECFA-5830A5283E8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16816" y="4945961"/>
            <a:ext cx="1691034" cy="1691034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26534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138DA92-73EB-4E81-E1E6-945B88D7455B}"/>
              </a:ext>
            </a:extLst>
          </p:cNvPr>
          <p:cNvSpPr/>
          <p:nvPr/>
        </p:nvSpPr>
        <p:spPr>
          <a:xfrm>
            <a:off x="-118533" y="6155267"/>
            <a:ext cx="12310533" cy="7027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blue background with lines&#10;&#10;Description automatically generated">
            <a:extLst>
              <a:ext uri="{FF2B5EF4-FFF2-40B4-BE49-F238E27FC236}">
                <a16:creationId xmlns:a16="http://schemas.microsoft.com/office/drawing/2014/main" id="{CC734550-967C-E428-44F6-C19CBB34F1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8533" y="0"/>
            <a:ext cx="2823633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F591936-A48D-B2FA-280B-CCFAADF268B6}"/>
              </a:ext>
            </a:extLst>
          </p:cNvPr>
          <p:cNvSpPr txBox="1"/>
          <p:nvPr/>
        </p:nvSpPr>
        <p:spPr>
          <a:xfrm>
            <a:off x="-1" y="1874727"/>
            <a:ext cx="25273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Resourcing the CAADP Strategy and Action Plan: 2026-2035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20C0700-A914-25C4-B865-E4A5D1471E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150" y="182427"/>
            <a:ext cx="11823700" cy="5588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944BD1A-F133-6DD3-CAEB-526A48CEB9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650" y="6256863"/>
            <a:ext cx="11696700" cy="5334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101AB472-B840-57A4-8B26-D160936AC590}"/>
              </a:ext>
            </a:extLst>
          </p:cNvPr>
          <p:cNvSpPr txBox="1">
            <a:spLocks/>
          </p:cNvSpPr>
          <p:nvPr/>
        </p:nvSpPr>
        <p:spPr>
          <a:xfrm>
            <a:off x="3471879" y="505659"/>
            <a:ext cx="6724068" cy="11231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tx2">
                  <a:lumMod val="90000"/>
                  <a:lumOff val="1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B894D0F-9D06-26BD-0346-6CE9C38F4909}"/>
              </a:ext>
            </a:extLst>
          </p:cNvPr>
          <p:cNvSpPr txBox="1">
            <a:spLocks/>
          </p:cNvSpPr>
          <p:nvPr/>
        </p:nvSpPr>
        <p:spPr>
          <a:xfrm>
            <a:off x="3299811" y="208212"/>
            <a:ext cx="6897159" cy="68468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8D1E3E"/>
                </a:solidFill>
                <a:latin typeface="Candara" panose="020E0502030303020204" pitchFamily="34" charset="0"/>
              </a:rPr>
              <a:t>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AC46309-5793-9F28-0314-DA8C87BD77EB}"/>
              </a:ext>
            </a:extLst>
          </p:cNvPr>
          <p:cNvSpPr txBox="1">
            <a:spLocks/>
          </p:cNvSpPr>
          <p:nvPr/>
        </p:nvSpPr>
        <p:spPr>
          <a:xfrm>
            <a:off x="2823632" y="581732"/>
            <a:ext cx="8003117" cy="5347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ndara" panose="020E0502030303020204" pitchFamily="34" charset="0"/>
              </a:rPr>
              <a:t>Resourcing the CAADP Strategy and Action Plan: 2026-2035</a:t>
            </a:r>
          </a:p>
          <a:p>
            <a:r>
              <a:rPr lang="en-US" b="1" dirty="0">
                <a:solidFill>
                  <a:srgbClr val="8D1E3E"/>
                </a:solidFill>
                <a:latin typeface="Candara" panose="020E0502030303020204" pitchFamily="34" charset="0"/>
              </a:rPr>
              <a:t> 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0DCFD7F-A988-532A-8AC7-94F90AE1FD9E}"/>
              </a:ext>
            </a:extLst>
          </p:cNvPr>
          <p:cNvGrpSpPr/>
          <p:nvPr/>
        </p:nvGrpSpPr>
        <p:grpSpPr>
          <a:xfrm>
            <a:off x="2823632" y="2117145"/>
            <a:ext cx="9184218" cy="4334455"/>
            <a:chOff x="924007" y="3001058"/>
            <a:chExt cx="10873167" cy="3075892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D6B57188-AD0E-6AEC-12A8-5CC47C53A93F}"/>
                </a:ext>
              </a:extLst>
            </p:cNvPr>
            <p:cNvGrpSpPr/>
            <p:nvPr/>
          </p:nvGrpSpPr>
          <p:grpSpPr>
            <a:xfrm>
              <a:off x="924007" y="3001058"/>
              <a:ext cx="7305593" cy="3075892"/>
              <a:chOff x="242276" y="3531048"/>
              <a:chExt cx="6286617" cy="4346007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F512E046-5A82-72DF-DDBC-0D45A9705B04}"/>
                  </a:ext>
                </a:extLst>
              </p:cNvPr>
              <p:cNvSpPr/>
              <p:nvPr/>
            </p:nvSpPr>
            <p:spPr>
              <a:xfrm>
                <a:off x="242276" y="7668757"/>
                <a:ext cx="1423555" cy="208298"/>
              </a:xfrm>
              <a:prstGeom prst="rect">
                <a:avLst/>
              </a:prstGeom>
              <a:solidFill>
                <a:srgbClr val="A5B942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 sz="1400" dirty="0">
                  <a:latin typeface="Candara" panose="020E0502030303020204" pitchFamily="34" charset="0"/>
                </a:endParaRPr>
              </a:p>
            </p:txBody>
          </p:sp>
          <p:sp>
            <p:nvSpPr>
              <p:cNvPr id="22" name="Rectangle: Single Corner Snipped 21">
                <a:extLst>
                  <a:ext uri="{FF2B5EF4-FFF2-40B4-BE49-F238E27FC236}">
                    <a16:creationId xmlns:a16="http://schemas.microsoft.com/office/drawing/2014/main" id="{4BD59F8F-3ED6-EC0F-27CB-A87829A3B223}"/>
                  </a:ext>
                </a:extLst>
              </p:cNvPr>
              <p:cNvSpPr/>
              <p:nvPr/>
            </p:nvSpPr>
            <p:spPr>
              <a:xfrm>
                <a:off x="242277" y="3531048"/>
                <a:ext cx="1423555" cy="4137711"/>
              </a:xfrm>
              <a:prstGeom prst="snip1Rect">
                <a:avLst/>
              </a:prstGeom>
              <a:noFill/>
              <a:ln>
                <a:solidFill>
                  <a:srgbClr val="A5B942"/>
                </a:solidFill>
              </a:ln>
            </p:spPr>
            <p:style>
              <a:lnRef idx="2">
                <a:schemeClr val="accent6">
                  <a:alpha val="9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6000" tIns="252000" rIns="36000" bIns="108000" numCol="1" spcCol="1270" anchor="t" anchorCtr="0">
                <a:noAutofit/>
              </a:bodyPr>
              <a:lstStyle/>
              <a:p>
                <a:pPr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400" b="1" dirty="0">
                    <a:latin typeface="Candara" panose="020E0502030303020204" pitchFamily="34" charset="0"/>
                  </a:rPr>
                  <a:t>Strengthen</a:t>
                </a:r>
                <a:r>
                  <a:rPr lang="en-US" sz="1400" dirty="0">
                    <a:latin typeface="Candara" panose="020E0502030303020204" pitchFamily="34" charset="0"/>
                  </a:rPr>
                  <a:t> </a:t>
                </a:r>
                <a:r>
                  <a:rPr lang="en-US" sz="1400" b="1" dirty="0">
                    <a:latin typeface="Candara" panose="020E0502030303020204" pitchFamily="34" charset="0"/>
                  </a:rPr>
                  <a:t>public funding </a:t>
                </a:r>
              </a:p>
              <a:p>
                <a:pPr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400" dirty="0">
                    <a:effectLst/>
                    <a:latin typeface="Candara" panose="020E050203030302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AU bodies mentor Member States on increasing budget allocations </a:t>
                </a:r>
              </a:p>
              <a:p>
                <a:pPr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400" dirty="0">
                    <a:latin typeface="Candara" panose="020E050203030302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AU Member States conduct </a:t>
                </a:r>
                <a:r>
                  <a:rPr lang="en-US" sz="1400" dirty="0">
                    <a:effectLst/>
                    <a:latin typeface="Candara" panose="020E050203030302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regular public expenditure reviews</a:t>
                </a:r>
                <a:endParaRPr lang="en-US" sz="1400" b="1" dirty="0">
                  <a:latin typeface="Candara" panose="020E0502030303020204" pitchFamily="34" charset="0"/>
                </a:endParaRPr>
              </a:p>
            </p:txBody>
          </p:sp>
          <p:sp>
            <p:nvSpPr>
              <p:cNvPr id="23" name="Rectangle: Single Corner Snipped 22">
                <a:extLst>
                  <a:ext uri="{FF2B5EF4-FFF2-40B4-BE49-F238E27FC236}">
                    <a16:creationId xmlns:a16="http://schemas.microsoft.com/office/drawing/2014/main" id="{53BED854-9B00-22DD-FCDD-0C586FB92498}"/>
                  </a:ext>
                </a:extLst>
              </p:cNvPr>
              <p:cNvSpPr/>
              <p:nvPr/>
            </p:nvSpPr>
            <p:spPr>
              <a:xfrm>
                <a:off x="1789027" y="3531103"/>
                <a:ext cx="1497827" cy="4137654"/>
              </a:xfrm>
              <a:prstGeom prst="snip1Rect">
                <a:avLst/>
              </a:prstGeom>
              <a:noFill/>
              <a:ln>
                <a:solidFill>
                  <a:srgbClr val="A5B942"/>
                </a:solidFill>
              </a:ln>
            </p:spPr>
            <p:style>
              <a:lnRef idx="2">
                <a:schemeClr val="accent6">
                  <a:alpha val="9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6000" tIns="252000" rIns="36000" bIns="108000" numCol="1" spcCol="1270" anchor="t" anchorCtr="0">
                <a:noAutofit/>
              </a:bodyPr>
              <a:lstStyle/>
              <a:p>
                <a:pPr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400" b="1" dirty="0">
                    <a:latin typeface="Candara" panose="020E0502030303020204" pitchFamily="34" charset="0"/>
                  </a:rPr>
                  <a:t>Create</a:t>
                </a:r>
                <a:r>
                  <a:rPr lang="en-US" sz="1400" dirty="0">
                    <a:latin typeface="Candara" panose="020E0502030303020204" pitchFamily="34" charset="0"/>
                  </a:rPr>
                  <a:t> </a:t>
                </a:r>
                <a:r>
                  <a:rPr lang="en-US" sz="1400" b="1" dirty="0">
                    <a:latin typeface="Candara" panose="020E0502030303020204" pitchFamily="34" charset="0"/>
                  </a:rPr>
                  <a:t>a special </a:t>
                </a:r>
                <a:br>
                  <a:rPr lang="en-US" sz="1400" b="1" dirty="0">
                    <a:latin typeface="Candara" panose="020E0502030303020204" pitchFamily="34" charset="0"/>
                  </a:rPr>
                </a:br>
                <a:r>
                  <a:rPr lang="en-US" sz="1400" b="1" dirty="0">
                    <a:latin typeface="Candara" panose="020E0502030303020204" pitchFamily="34" charset="0"/>
                  </a:rPr>
                  <a:t>fund for AU institutions </a:t>
                </a:r>
              </a:p>
              <a:p>
                <a:pPr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400" dirty="0">
                    <a:latin typeface="Candara" panose="020E0502030303020204" pitchFamily="34" charset="0"/>
                  </a:rPr>
                  <a:t>Pool Member State, donor, and private sector resources to  cover the cost of Member State support and continental activities  </a:t>
                </a:r>
                <a:br>
                  <a:rPr lang="en-US" sz="1400" dirty="0">
                    <a:latin typeface="Candara" panose="020E0502030303020204" pitchFamily="34" charset="0"/>
                  </a:rPr>
                </a:br>
                <a:endParaRPr lang="en-US" sz="1400" dirty="0">
                  <a:latin typeface="Candara" panose="020E0502030303020204" pitchFamily="34" charset="0"/>
                </a:endParaRPr>
              </a:p>
            </p:txBody>
          </p:sp>
          <p:sp>
            <p:nvSpPr>
              <p:cNvPr id="24" name="Rectangle: Single Corner Snipped 23">
                <a:extLst>
                  <a:ext uri="{FF2B5EF4-FFF2-40B4-BE49-F238E27FC236}">
                    <a16:creationId xmlns:a16="http://schemas.microsoft.com/office/drawing/2014/main" id="{88D2B7D7-AA1C-63C4-BA6B-1D3FA28962FE}"/>
                  </a:ext>
                </a:extLst>
              </p:cNvPr>
              <p:cNvSpPr/>
              <p:nvPr/>
            </p:nvSpPr>
            <p:spPr>
              <a:xfrm>
                <a:off x="3425690" y="3531103"/>
                <a:ext cx="1482182" cy="4137653"/>
              </a:xfrm>
              <a:prstGeom prst="snip1Rect">
                <a:avLst/>
              </a:prstGeom>
              <a:noFill/>
              <a:ln>
                <a:solidFill>
                  <a:srgbClr val="A5B942"/>
                </a:solidFill>
              </a:ln>
            </p:spPr>
            <p:style>
              <a:lnRef idx="2">
                <a:schemeClr val="accent6">
                  <a:alpha val="9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6000" tIns="252000" rIns="36000" bIns="108000" numCol="1" spcCol="1270" anchor="t" anchorCtr="0">
                <a:noAutofit/>
              </a:bodyPr>
              <a:lstStyle/>
              <a:p>
                <a:pPr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400" b="1" dirty="0">
                    <a:latin typeface="Candara" panose="020E0502030303020204" pitchFamily="34" charset="0"/>
                  </a:rPr>
                  <a:t>Leverage donor funding for capacity building </a:t>
                </a:r>
              </a:p>
              <a:p>
                <a:pPr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400" dirty="0">
                    <a:latin typeface="Candara" panose="020E0502030303020204" pitchFamily="34" charset="0"/>
                  </a:rPr>
                  <a:t>Use donor funds to build </a:t>
                </a:r>
                <a:r>
                  <a:rPr lang="en-US" sz="1400" dirty="0">
                    <a:effectLst/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rPr>
                  <a:t>implementing partner capacity through training, knowledge-sharing, technical assistance, and the provision of technical tools</a:t>
                </a:r>
                <a:endParaRPr lang="en-US" sz="1400" dirty="0">
                  <a:latin typeface="Candara" panose="020E0502030303020204" pitchFamily="34" charset="0"/>
                </a:endParaRPr>
              </a:p>
            </p:txBody>
          </p:sp>
          <p:sp>
            <p:nvSpPr>
              <p:cNvPr id="25" name="Rectangle: Single Corner Snipped 24">
                <a:extLst>
                  <a:ext uri="{FF2B5EF4-FFF2-40B4-BE49-F238E27FC236}">
                    <a16:creationId xmlns:a16="http://schemas.microsoft.com/office/drawing/2014/main" id="{DF196705-E360-FDEC-6BE4-C9247B7617A0}"/>
                  </a:ext>
                </a:extLst>
              </p:cNvPr>
              <p:cNvSpPr/>
              <p:nvPr/>
            </p:nvSpPr>
            <p:spPr>
              <a:xfrm>
                <a:off x="5031067" y="3531103"/>
                <a:ext cx="1497826" cy="4137653"/>
              </a:xfrm>
              <a:prstGeom prst="snip1Rect">
                <a:avLst/>
              </a:prstGeom>
              <a:noFill/>
              <a:ln>
                <a:solidFill>
                  <a:srgbClr val="A5B942"/>
                </a:solidFill>
              </a:ln>
            </p:spPr>
            <p:style>
              <a:lnRef idx="2">
                <a:schemeClr val="accent6">
                  <a:alpha val="9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6000" tIns="252000" rIns="36000" bIns="108000" numCol="1" spcCol="1270" anchor="t" anchorCtr="0">
                <a:noAutofit/>
              </a:bodyPr>
              <a:lstStyle/>
              <a:p>
                <a:pPr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400" b="1" dirty="0">
                    <a:latin typeface="Candara" panose="020E0502030303020204" pitchFamily="34" charset="0"/>
                  </a:rPr>
                  <a:t>Enhance</a:t>
                </a:r>
                <a:r>
                  <a:rPr lang="en-US" sz="1400" dirty="0">
                    <a:latin typeface="Candara" panose="020E0502030303020204" pitchFamily="34" charset="0"/>
                  </a:rPr>
                  <a:t> </a:t>
                </a:r>
                <a:r>
                  <a:rPr lang="en-US" sz="1400" b="1" dirty="0">
                    <a:latin typeface="Candara" panose="020E0502030303020204" pitchFamily="34" charset="0"/>
                  </a:rPr>
                  <a:t>private sector engagement</a:t>
                </a:r>
              </a:p>
              <a:p>
                <a:pPr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400" dirty="0">
                    <a:effectLst/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rPr>
                  <a:t>Create an enabling environment for private investment in infrastructure, technology, and capacity building</a:t>
                </a:r>
                <a:r>
                  <a:rPr lang="en-US" sz="1600" dirty="0">
                    <a:effectLst/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rPr>
                  <a:t>. </a:t>
                </a:r>
                <a:endParaRPr lang="en-US" sz="1400" dirty="0">
                  <a:latin typeface="Candara" panose="020E0502030303020204" pitchFamily="34" charset="0"/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64C95160-088D-2518-22EE-A6BEBAC8D872}"/>
                  </a:ext>
                </a:extLst>
              </p:cNvPr>
              <p:cNvSpPr/>
              <p:nvPr/>
            </p:nvSpPr>
            <p:spPr>
              <a:xfrm>
                <a:off x="1789027" y="7668757"/>
                <a:ext cx="1497827" cy="208298"/>
              </a:xfrm>
              <a:prstGeom prst="rect">
                <a:avLst/>
              </a:prstGeom>
              <a:solidFill>
                <a:srgbClr val="A5B942">
                  <a:alpha val="3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 sz="1400" dirty="0">
                  <a:latin typeface="Candara" panose="020E0502030303020204" pitchFamily="34" charset="0"/>
                </a:endParaRP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0A2CCA27-C1C9-FE6C-C927-CD2FB410B652}"/>
                  </a:ext>
                </a:extLst>
              </p:cNvPr>
              <p:cNvSpPr/>
              <p:nvPr/>
            </p:nvSpPr>
            <p:spPr>
              <a:xfrm>
                <a:off x="3410045" y="7668757"/>
                <a:ext cx="1497827" cy="208298"/>
              </a:xfrm>
              <a:prstGeom prst="rect">
                <a:avLst/>
              </a:prstGeom>
              <a:solidFill>
                <a:srgbClr val="A5B942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 sz="1400" dirty="0">
                  <a:latin typeface="Candara" panose="020E0502030303020204" pitchFamily="34" charset="0"/>
                </a:endParaRP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FFB7D11E-4500-2140-7364-70AFE5C394F6}"/>
                  </a:ext>
                </a:extLst>
              </p:cNvPr>
              <p:cNvSpPr/>
              <p:nvPr/>
            </p:nvSpPr>
            <p:spPr>
              <a:xfrm>
                <a:off x="5031062" y="7668756"/>
                <a:ext cx="1497827" cy="208298"/>
              </a:xfrm>
              <a:prstGeom prst="rect">
                <a:avLst/>
              </a:prstGeom>
              <a:solidFill>
                <a:srgbClr val="A5B942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 sz="1400" dirty="0">
                  <a:latin typeface="Candara" panose="020E0502030303020204" pitchFamily="34" charset="0"/>
                </a:endParaRP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7617A892-095C-BDE5-0C57-7663DFEF6B30}"/>
                </a:ext>
              </a:extLst>
            </p:cNvPr>
            <p:cNvGrpSpPr/>
            <p:nvPr/>
          </p:nvGrpSpPr>
          <p:grpSpPr>
            <a:xfrm>
              <a:off x="8305799" y="3001058"/>
              <a:ext cx="3491375" cy="3075891"/>
              <a:chOff x="6652087" y="3531103"/>
              <a:chExt cx="3044576" cy="2068490"/>
            </a:xfrm>
          </p:grpSpPr>
          <p:sp>
            <p:nvSpPr>
              <p:cNvPr id="17" name="Rectangle: Single Corner Snipped 16">
                <a:extLst>
                  <a:ext uri="{FF2B5EF4-FFF2-40B4-BE49-F238E27FC236}">
                    <a16:creationId xmlns:a16="http://schemas.microsoft.com/office/drawing/2014/main" id="{D70D0E82-A447-99AE-6DE2-E94F603BA828}"/>
                  </a:ext>
                </a:extLst>
              </p:cNvPr>
              <p:cNvSpPr/>
              <p:nvPr/>
            </p:nvSpPr>
            <p:spPr>
              <a:xfrm>
                <a:off x="6652087" y="3531103"/>
                <a:ext cx="1423555" cy="1965600"/>
              </a:xfrm>
              <a:prstGeom prst="snip1Rect">
                <a:avLst/>
              </a:prstGeom>
              <a:noFill/>
              <a:ln>
                <a:solidFill>
                  <a:srgbClr val="A5B942"/>
                </a:solidFill>
              </a:ln>
            </p:spPr>
            <p:style>
              <a:lnRef idx="2">
                <a:schemeClr val="accent6">
                  <a:alpha val="9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6000" tIns="252000" rIns="36000" bIns="108000" numCol="1" spcCol="1270" anchor="t" anchorCtr="0">
                <a:noAutofit/>
              </a:bodyPr>
              <a:lstStyle/>
              <a:p>
                <a:pPr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400" b="1" dirty="0">
                    <a:latin typeface="Candara" panose="020E0502030303020204" pitchFamily="34" charset="0"/>
                  </a:rPr>
                  <a:t>Incorporate green financing into implementation support</a:t>
                </a:r>
              </a:p>
              <a:p>
                <a:pPr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400" dirty="0">
                    <a:latin typeface="Candara" panose="020E0502030303020204" pitchFamily="34" charset="0"/>
                  </a:rPr>
                  <a:t>Use green financing for direct investments and to support the implementation of climate-smart agriculture efforts, among other</a:t>
                </a:r>
              </a:p>
              <a:p>
                <a:pPr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400" dirty="0">
                  <a:latin typeface="Candara" panose="020E0502030303020204" pitchFamily="34" charset="0"/>
                </a:endParaRPr>
              </a:p>
              <a:p>
                <a:pPr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400" b="1" dirty="0">
                  <a:latin typeface="Candara" panose="020E0502030303020204" pitchFamily="34" charset="0"/>
                </a:endParaRPr>
              </a:p>
            </p:txBody>
          </p:sp>
          <p:sp>
            <p:nvSpPr>
              <p:cNvPr id="18" name="Rectangle: Single Corner Snipped 17">
                <a:extLst>
                  <a:ext uri="{FF2B5EF4-FFF2-40B4-BE49-F238E27FC236}">
                    <a16:creationId xmlns:a16="http://schemas.microsoft.com/office/drawing/2014/main" id="{BEF34119-C403-DC43-E88C-F9B78B679035}"/>
                  </a:ext>
                </a:extLst>
              </p:cNvPr>
              <p:cNvSpPr/>
              <p:nvPr/>
            </p:nvSpPr>
            <p:spPr>
              <a:xfrm>
                <a:off x="8205380" y="3531103"/>
                <a:ext cx="1491283" cy="1965600"/>
              </a:xfrm>
              <a:prstGeom prst="snip1Rect">
                <a:avLst/>
              </a:prstGeom>
              <a:noFill/>
              <a:ln>
                <a:solidFill>
                  <a:srgbClr val="A5B942"/>
                </a:solidFill>
              </a:ln>
            </p:spPr>
            <p:style>
              <a:lnRef idx="2">
                <a:schemeClr val="accent6">
                  <a:alpha val="9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6000" tIns="252000" rIns="36000" bIns="108000" numCol="1" spcCol="1270" anchor="t" anchorCtr="0">
                <a:noAutofit/>
              </a:bodyPr>
              <a:lstStyle/>
              <a:p>
                <a:pPr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400" b="1" dirty="0">
                    <a:latin typeface="Candara" panose="020E0502030303020204" pitchFamily="34" charset="0"/>
                  </a:rPr>
                  <a:t>Mobilize revenues from mineral exploitation</a:t>
                </a:r>
              </a:p>
              <a:p>
                <a:pPr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400" dirty="0">
                    <a:effectLst/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rPr>
                  <a:t>Earmark a portion of revenues for a dedicated fund (or AU entities) set aside for capacity building, infrastructure </a:t>
                </a:r>
                <a:r>
                  <a:rPr lang="en-US" sz="1200" dirty="0">
                    <a:effectLst/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rPr>
                  <a:t>development</a:t>
                </a:r>
                <a:r>
                  <a:rPr lang="en-US" sz="1400" dirty="0">
                    <a:effectLst/>
                    <a:latin typeface="Candara" panose="020E0502030303020204" pitchFamily="34" charset="0"/>
                    <a:ea typeface="Candara" panose="020E0502030303020204" pitchFamily="34" charset="0"/>
                    <a:cs typeface="Candara" panose="020E0502030303020204" pitchFamily="34" charset="0"/>
                  </a:rPr>
                  <a:t>, or CAADP  implementation.</a:t>
                </a:r>
                <a:endParaRPr lang="en-US" sz="1400" dirty="0">
                  <a:effectLst/>
                  <a:latin typeface="Candara" panose="020E050203030302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1400" b="1" dirty="0">
                  <a:latin typeface="Candara" panose="020E0502030303020204" pitchFamily="34" charset="0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8A4F0A3A-EA15-66A4-8717-CA6093F9781B}"/>
                  </a:ext>
                </a:extLst>
              </p:cNvPr>
              <p:cNvSpPr/>
              <p:nvPr/>
            </p:nvSpPr>
            <p:spPr>
              <a:xfrm>
                <a:off x="6655130" y="5496702"/>
                <a:ext cx="1423555" cy="102891"/>
              </a:xfrm>
              <a:prstGeom prst="rect">
                <a:avLst/>
              </a:prstGeom>
              <a:solidFill>
                <a:srgbClr val="A5B942">
                  <a:alpha val="6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 sz="1600" dirty="0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5BCC352-324E-7ED7-2F63-E09B918B86BD}"/>
                  </a:ext>
                </a:extLst>
              </p:cNvPr>
              <p:cNvSpPr/>
              <p:nvPr/>
            </p:nvSpPr>
            <p:spPr>
              <a:xfrm>
                <a:off x="8198835" y="5487888"/>
                <a:ext cx="1497827" cy="111705"/>
              </a:xfrm>
              <a:prstGeom prst="rect">
                <a:avLst/>
              </a:prstGeom>
              <a:solidFill>
                <a:srgbClr val="A5B942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 sz="16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05928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138DA92-73EB-4E81-E1E6-945B88D7455B}"/>
              </a:ext>
            </a:extLst>
          </p:cNvPr>
          <p:cNvSpPr/>
          <p:nvPr/>
        </p:nvSpPr>
        <p:spPr>
          <a:xfrm>
            <a:off x="-118533" y="6155267"/>
            <a:ext cx="12310533" cy="7027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blue background with lines&#10;&#10;Description automatically generated">
            <a:extLst>
              <a:ext uri="{FF2B5EF4-FFF2-40B4-BE49-F238E27FC236}">
                <a16:creationId xmlns:a16="http://schemas.microsoft.com/office/drawing/2014/main" id="{CC734550-967C-E428-44F6-C19CBB34F1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8533" y="0"/>
            <a:ext cx="2823633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F591936-A48D-B2FA-280B-CCFAADF268B6}"/>
              </a:ext>
            </a:extLst>
          </p:cNvPr>
          <p:cNvSpPr txBox="1"/>
          <p:nvPr/>
        </p:nvSpPr>
        <p:spPr>
          <a:xfrm>
            <a:off x="-1" y="1874727"/>
            <a:ext cx="27051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Knowledge Support System, Communications, and Advocacy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20C0700-A914-25C4-B865-E4A5D1471E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150" y="182427"/>
            <a:ext cx="11823700" cy="5588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944BD1A-F133-6DD3-CAEB-526A48CEB9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650" y="6256863"/>
            <a:ext cx="11696700" cy="5334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101AB472-B840-57A4-8B26-D160936AC590}"/>
              </a:ext>
            </a:extLst>
          </p:cNvPr>
          <p:cNvSpPr txBox="1">
            <a:spLocks/>
          </p:cNvSpPr>
          <p:nvPr/>
        </p:nvSpPr>
        <p:spPr>
          <a:xfrm>
            <a:off x="3471879" y="505659"/>
            <a:ext cx="6724068" cy="11231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tx2">
                  <a:lumMod val="90000"/>
                  <a:lumOff val="1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B894D0F-9D06-26BD-0346-6CE9C38F4909}"/>
              </a:ext>
            </a:extLst>
          </p:cNvPr>
          <p:cNvSpPr txBox="1">
            <a:spLocks/>
          </p:cNvSpPr>
          <p:nvPr/>
        </p:nvSpPr>
        <p:spPr>
          <a:xfrm>
            <a:off x="3299811" y="208212"/>
            <a:ext cx="6897159" cy="68468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8D1E3E"/>
                </a:solidFill>
                <a:latin typeface="Candara" panose="020E0502030303020204" pitchFamily="34" charset="0"/>
              </a:rPr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B61A1F-88D5-72C7-4769-F8F36DB6833A}"/>
              </a:ext>
            </a:extLst>
          </p:cNvPr>
          <p:cNvSpPr txBox="1">
            <a:spLocks/>
          </p:cNvSpPr>
          <p:nvPr/>
        </p:nvSpPr>
        <p:spPr>
          <a:xfrm>
            <a:off x="2804582" y="1099918"/>
            <a:ext cx="9120718" cy="63449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ndara" panose="020E0502030303020204" pitchFamily="34" charset="0"/>
              </a:rPr>
              <a:t>Knowledge Support System, Communications, and Advocacy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AA4902F-C8D2-1C9E-7FFC-57629E60AA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9145056"/>
              </p:ext>
            </p:extLst>
          </p:nvPr>
        </p:nvGraphicFramePr>
        <p:xfrm>
          <a:off x="2823632" y="4175053"/>
          <a:ext cx="9368368" cy="1379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7768">
                  <a:extLst>
                    <a:ext uri="{9D8B030D-6E8A-4147-A177-3AD203B41FA5}">
                      <a16:colId xmlns:a16="http://schemas.microsoft.com/office/drawing/2014/main" val="3589010473"/>
                    </a:ext>
                  </a:extLst>
                </a:gridCol>
                <a:gridCol w="2095500">
                  <a:extLst>
                    <a:ext uri="{9D8B030D-6E8A-4147-A177-3AD203B41FA5}">
                      <a16:colId xmlns:a16="http://schemas.microsoft.com/office/drawing/2014/main" val="1361182841"/>
                    </a:ext>
                  </a:extLst>
                </a:gridCol>
                <a:gridCol w="2730500">
                  <a:extLst>
                    <a:ext uri="{9D8B030D-6E8A-4147-A177-3AD203B41FA5}">
                      <a16:colId xmlns:a16="http://schemas.microsoft.com/office/drawing/2014/main" val="2088782377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1136691496"/>
                    </a:ext>
                  </a:extLst>
                </a:gridCol>
              </a:tblGrid>
              <a:tr h="13792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Cambria Math" panose="02040503050406030204" pitchFamily="18" charset="0"/>
                        </a:rPr>
                        <a:t>Strengthen the 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Cambria Math" panose="02040503050406030204" pitchFamily="18" charset="0"/>
                        </a:rPr>
                        <a:t>M&amp;E framework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B08A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Cambria Math" panose="02040503050406030204" pitchFamily="18" charset="0"/>
                        </a:rPr>
                        <a:t>Strengthen 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Cambria Math" panose="02040503050406030204" pitchFamily="18" charset="0"/>
                        </a:rPr>
                        <a:t>reporting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Cambria Math" panose="02040503050406030204" pitchFamily="18" charset="0"/>
                        </a:rPr>
                        <a:t> systems</a:t>
                      </a:r>
                    </a:p>
                  </a:txBody>
                  <a:tcPr>
                    <a:lnL w="12700" cap="flat" cmpd="sng" algn="ctr">
                      <a:solidFill>
                        <a:srgbClr val="B08A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8A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Cambria Math" panose="02040503050406030204" pitchFamily="18" charset="0"/>
                        </a:rPr>
                        <a:t>Deploy a 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Cambria Math" panose="02040503050406030204" pitchFamily="18" charset="0"/>
                        </a:rPr>
                        <a:t>minimum level of capacity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Cambria Math" panose="02040503050406030204" pitchFamily="18" charset="0"/>
                        </a:rPr>
                        <a:t> at each level (continental, regional, and national)</a:t>
                      </a:r>
                    </a:p>
                  </a:txBody>
                  <a:tcPr>
                    <a:lnL w="12700" cap="flat" cmpd="sng" algn="ctr">
                      <a:solidFill>
                        <a:srgbClr val="B08A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8A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Cambria Math" panose="02040503050406030204" pitchFamily="18" charset="0"/>
                        </a:rPr>
                        <a:t>Improve 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Cambria Math" panose="02040503050406030204" pitchFamily="18" charset="0"/>
                        </a:rPr>
                        <a:t>communications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Cambria Math" panose="02040503050406030204" pitchFamily="18" charset="0"/>
                        </a:rPr>
                        <a:t> and enhance 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Cambria Math" panose="02040503050406030204" pitchFamily="18" charset="0"/>
                        </a:rPr>
                        <a:t>advocacy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Cambria Math" panose="02040503050406030204" pitchFamily="18" charset="0"/>
                        </a:rPr>
                        <a:t> on CAADP</a:t>
                      </a:r>
                    </a:p>
                  </a:txBody>
                  <a:tcPr>
                    <a:lnL w="12700" cap="flat" cmpd="sng" algn="ctr">
                      <a:solidFill>
                        <a:srgbClr val="B08A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3938511"/>
                  </a:ext>
                </a:extLst>
              </a:tr>
            </a:tbl>
          </a:graphicData>
        </a:graphic>
      </p:graphicFrame>
      <p:pic>
        <p:nvPicPr>
          <p:cNvPr id="6" name="Graphic 5">
            <a:extLst>
              <a:ext uri="{FF2B5EF4-FFF2-40B4-BE49-F238E27FC236}">
                <a16:creationId xmlns:a16="http://schemas.microsoft.com/office/drawing/2014/main" id="{8997472F-3EF4-539D-3A7A-D00D65F427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509244" y="3163577"/>
            <a:ext cx="728580" cy="72858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06A752AB-3776-8DE2-8701-B8E038609D7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488072" y="3189499"/>
            <a:ext cx="728580" cy="728580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FEB9F4F4-02E0-58F8-A634-83284F60CE1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505698" y="3132237"/>
            <a:ext cx="728580" cy="728580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C4FA48D0-7D32-C0F2-0A5E-8BCF501C2EA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731651" y="3189499"/>
            <a:ext cx="728580" cy="728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905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138DA92-73EB-4E81-E1E6-945B88D7455B}"/>
              </a:ext>
            </a:extLst>
          </p:cNvPr>
          <p:cNvSpPr/>
          <p:nvPr/>
        </p:nvSpPr>
        <p:spPr>
          <a:xfrm>
            <a:off x="-118533" y="6155267"/>
            <a:ext cx="12310533" cy="7027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blue background with lines&#10;&#10;Description automatically generated">
            <a:extLst>
              <a:ext uri="{FF2B5EF4-FFF2-40B4-BE49-F238E27FC236}">
                <a16:creationId xmlns:a16="http://schemas.microsoft.com/office/drawing/2014/main" id="{CC734550-967C-E428-44F6-C19CBB34F1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8533" y="0"/>
            <a:ext cx="2823633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F591936-A48D-B2FA-280B-CCFAADF268B6}"/>
              </a:ext>
            </a:extLst>
          </p:cNvPr>
          <p:cNvSpPr txBox="1"/>
          <p:nvPr/>
        </p:nvSpPr>
        <p:spPr>
          <a:xfrm>
            <a:off x="-1" y="1874727"/>
            <a:ext cx="27051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Enhancing the CAADP Knowledge and  Support System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20C0700-A914-25C4-B865-E4A5D1471E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150" y="182427"/>
            <a:ext cx="11823700" cy="5588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944BD1A-F133-6DD3-CAEB-526A48CEB9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650" y="6256863"/>
            <a:ext cx="11696700" cy="5334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101AB472-B840-57A4-8B26-D160936AC590}"/>
              </a:ext>
            </a:extLst>
          </p:cNvPr>
          <p:cNvSpPr txBox="1">
            <a:spLocks/>
          </p:cNvSpPr>
          <p:nvPr/>
        </p:nvSpPr>
        <p:spPr>
          <a:xfrm>
            <a:off x="3471879" y="505659"/>
            <a:ext cx="6724068" cy="11231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tx2">
                  <a:lumMod val="90000"/>
                  <a:lumOff val="1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B894D0F-9D06-26BD-0346-6CE9C38F4909}"/>
              </a:ext>
            </a:extLst>
          </p:cNvPr>
          <p:cNvSpPr txBox="1">
            <a:spLocks/>
          </p:cNvSpPr>
          <p:nvPr/>
        </p:nvSpPr>
        <p:spPr>
          <a:xfrm>
            <a:off x="3299811" y="208212"/>
            <a:ext cx="6897159" cy="68468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8D1E3E"/>
                </a:solidFill>
                <a:latin typeface="Candara" panose="020E0502030303020204" pitchFamily="34" charset="0"/>
              </a:rPr>
              <a:t>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505151A-0FA0-F149-3993-75FB92955077}"/>
              </a:ext>
            </a:extLst>
          </p:cNvPr>
          <p:cNvSpPr txBox="1">
            <a:spLocks/>
          </p:cNvSpPr>
          <p:nvPr/>
        </p:nvSpPr>
        <p:spPr>
          <a:xfrm>
            <a:off x="2705100" y="872792"/>
            <a:ext cx="9484392" cy="5763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ndara" panose="020E0502030303020204" pitchFamily="34" charset="0"/>
              </a:rPr>
              <a:t>Enhancing the CAADP Knowledge and  Support System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29C3AE91-F970-3342-7EA7-7A9BAD064C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054040"/>
              </p:ext>
            </p:extLst>
          </p:nvPr>
        </p:nvGraphicFramePr>
        <p:xfrm>
          <a:off x="2779322" y="3050899"/>
          <a:ext cx="9419715" cy="29526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3439">
                  <a:extLst>
                    <a:ext uri="{9D8B030D-6E8A-4147-A177-3AD203B41FA5}">
                      <a16:colId xmlns:a16="http://schemas.microsoft.com/office/drawing/2014/main" val="3589010473"/>
                    </a:ext>
                  </a:extLst>
                </a:gridCol>
                <a:gridCol w="3124822">
                  <a:extLst>
                    <a:ext uri="{9D8B030D-6E8A-4147-A177-3AD203B41FA5}">
                      <a16:colId xmlns:a16="http://schemas.microsoft.com/office/drawing/2014/main" val="1361182841"/>
                    </a:ext>
                  </a:extLst>
                </a:gridCol>
                <a:gridCol w="2943174">
                  <a:extLst>
                    <a:ext uri="{9D8B030D-6E8A-4147-A177-3AD203B41FA5}">
                      <a16:colId xmlns:a16="http://schemas.microsoft.com/office/drawing/2014/main" val="208878237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136691496"/>
                    </a:ext>
                  </a:extLst>
                </a:gridCol>
              </a:tblGrid>
              <a:tr h="29526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Cambria Math" panose="02040503050406030204" pitchFamily="18" charset="0"/>
                        </a:rPr>
                        <a:t>Strengthen the 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Cambria Math" panose="02040503050406030204" pitchFamily="18" charset="0"/>
                        </a:rPr>
                        <a:t>M&amp;E framework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Cambria Math" panose="02040503050406030204" pitchFamily="18" charset="0"/>
                        </a:rPr>
                        <a:t>Update and align the progress monitoring indicators with the new CAADP Strategy and Action Plan 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B08A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Cambria Math" panose="02040503050406030204" pitchFamily="18" charset="0"/>
                        </a:rPr>
                        <a:t>Strengthen 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Cambria Math" panose="02040503050406030204" pitchFamily="18" charset="0"/>
                        </a:rPr>
                        <a:t>reporting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Cambria Math" panose="02040503050406030204" pitchFamily="18" charset="0"/>
                        </a:rPr>
                        <a:t> systems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Cambria Math" panose="02040503050406030204" pitchFamily="18" charset="0"/>
                        </a:rPr>
                        <a:t>Build system capacity to produce BR Reports, track National Agri-Food Investment Plans, and provide data for decision-making </a:t>
                      </a:r>
                    </a:p>
                  </a:txBody>
                  <a:tcPr>
                    <a:lnL w="12700" cap="flat" cmpd="sng" algn="ctr">
                      <a:solidFill>
                        <a:srgbClr val="B08A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8A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Cambria Math" panose="02040503050406030204" pitchFamily="18" charset="0"/>
                        </a:rPr>
                        <a:t>Deploy a 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Cambria Math" panose="02040503050406030204" pitchFamily="18" charset="0"/>
                        </a:rPr>
                        <a:t>minimum level of capacity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Cambria Math" panose="02040503050406030204" pitchFamily="18" charset="0"/>
                        </a:rPr>
                        <a:t> at each level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Cambria Math" panose="02040503050406030204" pitchFamily="18" charset="0"/>
                        </a:rPr>
                        <a:t>Designate an M&amp;E team at the country level to collect, synthesize, manage, and report performance data for CAADP investments </a:t>
                      </a:r>
                    </a:p>
                  </a:txBody>
                  <a:tcPr>
                    <a:lnL w="12700" cap="flat" cmpd="sng" algn="ctr">
                      <a:solidFill>
                        <a:srgbClr val="B08A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8A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dirty="0">
                        <a:solidFill>
                          <a:schemeClr val="tx1"/>
                        </a:solidFill>
                        <a:latin typeface="Candara" panose="020E0502030303020204" pitchFamily="34" charset="0"/>
                        <a:ea typeface="Cambria Math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B08A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3938511"/>
                  </a:ext>
                </a:extLst>
              </a:tr>
            </a:tbl>
          </a:graphicData>
        </a:graphic>
      </p:graphicFrame>
      <p:pic>
        <p:nvPicPr>
          <p:cNvPr id="15" name="Graphic 14">
            <a:extLst>
              <a:ext uri="{FF2B5EF4-FFF2-40B4-BE49-F238E27FC236}">
                <a16:creationId xmlns:a16="http://schemas.microsoft.com/office/drawing/2014/main" id="{33CC6EB3-0C3E-AE39-482E-C038E331CE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774222" y="2322319"/>
            <a:ext cx="703964" cy="703964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6F7E4541-1390-D5EC-3B86-E9B19FE38B7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833913" y="2346935"/>
            <a:ext cx="703964" cy="703964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3F6BDFF2-C1A8-2DDE-5AE0-B8BDB8F62A4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122142" y="2296137"/>
            <a:ext cx="703964" cy="70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68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138DA92-73EB-4E81-E1E6-945B88D7455B}"/>
              </a:ext>
            </a:extLst>
          </p:cNvPr>
          <p:cNvSpPr/>
          <p:nvPr/>
        </p:nvSpPr>
        <p:spPr>
          <a:xfrm>
            <a:off x="-118533" y="6155267"/>
            <a:ext cx="12310533" cy="7027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blue background with lines&#10;&#10;Description automatically generated">
            <a:extLst>
              <a:ext uri="{FF2B5EF4-FFF2-40B4-BE49-F238E27FC236}">
                <a16:creationId xmlns:a16="http://schemas.microsoft.com/office/drawing/2014/main" id="{CC734550-967C-E428-44F6-C19CBB34F1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8533" y="0"/>
            <a:ext cx="2823633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F591936-A48D-B2FA-280B-CCFAADF268B6}"/>
              </a:ext>
            </a:extLst>
          </p:cNvPr>
          <p:cNvSpPr txBox="1"/>
          <p:nvPr/>
        </p:nvSpPr>
        <p:spPr>
          <a:xfrm>
            <a:off x="-1" y="1874727"/>
            <a:ext cx="27051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Improving CAADP Communications and Advocacy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20C0700-A914-25C4-B865-E4A5D1471E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150" y="182427"/>
            <a:ext cx="11823700" cy="5588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944BD1A-F133-6DD3-CAEB-526A48CEB9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650" y="6256863"/>
            <a:ext cx="11696700" cy="5334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101AB472-B840-57A4-8B26-D160936AC590}"/>
              </a:ext>
            </a:extLst>
          </p:cNvPr>
          <p:cNvSpPr txBox="1">
            <a:spLocks/>
          </p:cNvSpPr>
          <p:nvPr/>
        </p:nvSpPr>
        <p:spPr>
          <a:xfrm>
            <a:off x="3471879" y="505659"/>
            <a:ext cx="6724068" cy="11231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tx2">
                  <a:lumMod val="90000"/>
                  <a:lumOff val="1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B894D0F-9D06-26BD-0346-6CE9C38F4909}"/>
              </a:ext>
            </a:extLst>
          </p:cNvPr>
          <p:cNvSpPr txBox="1">
            <a:spLocks/>
          </p:cNvSpPr>
          <p:nvPr/>
        </p:nvSpPr>
        <p:spPr>
          <a:xfrm>
            <a:off x="3299811" y="208212"/>
            <a:ext cx="6897159" cy="68468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8D1E3E"/>
                </a:solidFill>
                <a:latin typeface="Candara" panose="020E0502030303020204" pitchFamily="34" charset="0"/>
              </a:rPr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6DBFFE-7B47-9C2D-BAF2-CED29EC3B8C7}"/>
              </a:ext>
            </a:extLst>
          </p:cNvPr>
          <p:cNvSpPr txBox="1">
            <a:spLocks/>
          </p:cNvSpPr>
          <p:nvPr/>
        </p:nvSpPr>
        <p:spPr>
          <a:xfrm>
            <a:off x="2823633" y="994344"/>
            <a:ext cx="9482667" cy="63449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ndara" panose="020E0502030303020204" pitchFamily="34" charset="0"/>
              </a:rPr>
              <a:t>Improving CAADP Communications and Advocacy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364E751-49B1-05B7-0DEC-ADAE13863D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1826371"/>
              </p:ext>
            </p:extLst>
          </p:nvPr>
        </p:nvGraphicFramePr>
        <p:xfrm>
          <a:off x="2823633" y="2603500"/>
          <a:ext cx="9010140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18450">
                  <a:extLst>
                    <a:ext uri="{9D8B030D-6E8A-4147-A177-3AD203B41FA5}">
                      <a16:colId xmlns:a16="http://schemas.microsoft.com/office/drawing/2014/main" val="714421392"/>
                    </a:ext>
                  </a:extLst>
                </a:gridCol>
                <a:gridCol w="4491690">
                  <a:extLst>
                    <a:ext uri="{9D8B030D-6E8A-4147-A177-3AD203B41FA5}">
                      <a16:colId xmlns:a16="http://schemas.microsoft.com/office/drawing/2014/main" val="2079941790"/>
                    </a:ext>
                  </a:extLst>
                </a:gridCol>
              </a:tblGrid>
              <a:tr h="345050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Cambria Math" panose="02040503050406030204" pitchFamily="18" charset="0"/>
                        </a:rPr>
                        <a:t>COMMUNICATIONS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Cambria Math" panose="02040503050406030204" pitchFamily="18" charset="0"/>
                        </a:rPr>
                        <a:t>Develop a CAADP Communications Strategy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Cambria Math" panose="02040503050406030204" pitchFamily="18" charset="0"/>
                        </a:rPr>
                        <a:t>Build the communications capacity of key stakeholders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Cambria Math" panose="02040503050406030204" pitchFamily="18" charset="0"/>
                        </a:rPr>
                        <a:t>Raise awareness of CAADP 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B08A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Cambria Math" panose="02040503050406030204" pitchFamily="18" charset="0"/>
                        </a:rPr>
                        <a:t>ADVOCACY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Cambria Math" panose="02040503050406030204" pitchFamily="18" charset="0"/>
                        </a:rPr>
                        <a:t>Develop and implement a CAADP Advocacy Strategy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Cambria Math" panose="02040503050406030204" pitchFamily="18" charset="0"/>
                        </a:rPr>
                        <a:t>Put in place collaborative frameworks and processes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Cambria Math" panose="02040503050406030204" pitchFamily="18" charset="0"/>
                        </a:rPr>
                        <a:t>Improve non-state actor engagement </a:t>
                      </a:r>
                    </a:p>
                  </a:txBody>
                  <a:tcPr>
                    <a:lnL w="12700" cap="flat" cmpd="sng" algn="ctr">
                      <a:solidFill>
                        <a:srgbClr val="B08A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8A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99565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107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black pattern&#10;&#10;Description automatically generated">
            <a:extLst>
              <a:ext uri="{FF2B5EF4-FFF2-40B4-BE49-F238E27FC236}">
                <a16:creationId xmlns:a16="http://schemas.microsoft.com/office/drawing/2014/main" id="{47A7D280-4263-87EA-AE9F-47466304C3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3300244-7A02-27D7-F336-231EA69C8847}"/>
              </a:ext>
            </a:extLst>
          </p:cNvPr>
          <p:cNvSpPr txBox="1"/>
          <p:nvPr/>
        </p:nvSpPr>
        <p:spPr>
          <a:xfrm>
            <a:off x="3925628" y="2715403"/>
            <a:ext cx="77964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Key Political Processes Towards Kampala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9D1617-A3AE-55A4-AC06-B841419DD5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735" y="237062"/>
            <a:ext cx="11836400" cy="965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FC9F3D2-40E6-4E61-2DA3-2AEBD54074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650" y="6266546"/>
            <a:ext cx="11678698" cy="532578"/>
          </a:xfrm>
          <a:prstGeom prst="rect">
            <a:avLst/>
          </a:prstGeom>
        </p:spPr>
      </p:pic>
      <p:pic>
        <p:nvPicPr>
          <p:cNvPr id="13" name="Picture 12" descr="A white lightning bolt and cloud&#10;&#10;Description automatically generated">
            <a:extLst>
              <a:ext uri="{FF2B5EF4-FFF2-40B4-BE49-F238E27FC236}">
                <a16:creationId xmlns:a16="http://schemas.microsoft.com/office/drawing/2014/main" id="{21EDCDD0-185F-A450-A33F-5757CF932E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7018" y="2863541"/>
            <a:ext cx="1049931" cy="1166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847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138DA92-73EB-4E81-E1E6-945B88D7455B}"/>
              </a:ext>
            </a:extLst>
          </p:cNvPr>
          <p:cNvSpPr/>
          <p:nvPr/>
        </p:nvSpPr>
        <p:spPr>
          <a:xfrm>
            <a:off x="-118533" y="6155267"/>
            <a:ext cx="12310533" cy="7027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blue background with lines&#10;&#10;Description automatically generated">
            <a:extLst>
              <a:ext uri="{FF2B5EF4-FFF2-40B4-BE49-F238E27FC236}">
                <a16:creationId xmlns:a16="http://schemas.microsoft.com/office/drawing/2014/main" id="{CC734550-967C-E428-44F6-C19CBB34F1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8533" y="0"/>
            <a:ext cx="2823633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F591936-A48D-B2FA-280B-CCFAADF268B6}"/>
              </a:ext>
            </a:extLst>
          </p:cNvPr>
          <p:cNvSpPr txBox="1"/>
          <p:nvPr/>
        </p:nvSpPr>
        <p:spPr>
          <a:xfrm>
            <a:off x="-1" y="1874727"/>
            <a:ext cx="27051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Key Process Milestones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20C0700-A914-25C4-B865-E4A5D1471E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150" y="182427"/>
            <a:ext cx="11823700" cy="5588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944BD1A-F133-6DD3-CAEB-526A48CEB9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650" y="6256863"/>
            <a:ext cx="11696700" cy="5334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101AB472-B840-57A4-8B26-D160936AC590}"/>
              </a:ext>
            </a:extLst>
          </p:cNvPr>
          <p:cNvSpPr txBox="1">
            <a:spLocks/>
          </p:cNvSpPr>
          <p:nvPr/>
        </p:nvSpPr>
        <p:spPr>
          <a:xfrm>
            <a:off x="3471879" y="505659"/>
            <a:ext cx="6724068" cy="11231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tx2">
                  <a:lumMod val="90000"/>
                  <a:lumOff val="1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B894D0F-9D06-26BD-0346-6CE9C38F4909}"/>
              </a:ext>
            </a:extLst>
          </p:cNvPr>
          <p:cNvSpPr txBox="1">
            <a:spLocks/>
          </p:cNvSpPr>
          <p:nvPr/>
        </p:nvSpPr>
        <p:spPr>
          <a:xfrm>
            <a:off x="3299811" y="208212"/>
            <a:ext cx="6897159" cy="68468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8D1E3E"/>
                </a:solidFill>
                <a:latin typeface="Candara" panose="020E0502030303020204" pitchFamily="34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E01552-C006-B1C9-3C7D-F82A938D594D}"/>
              </a:ext>
            </a:extLst>
          </p:cNvPr>
          <p:cNvSpPr txBox="1"/>
          <p:nvPr/>
        </p:nvSpPr>
        <p:spPr>
          <a:xfrm>
            <a:off x="3535778" y="823216"/>
            <a:ext cx="6128922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44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ndara" panose="020E0502030303020204" pitchFamily="34" charset="0"/>
                <a:ea typeface="+mj-ea"/>
                <a:cs typeface="+mj-cs"/>
              </a:rPr>
              <a:t>Key Process Milestones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EE94E00-22B9-9123-623A-12E146100CD6}"/>
              </a:ext>
            </a:extLst>
          </p:cNvPr>
          <p:cNvSpPr/>
          <p:nvPr/>
        </p:nvSpPr>
        <p:spPr>
          <a:xfrm>
            <a:off x="3497678" y="2277136"/>
            <a:ext cx="864973" cy="86497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8C257ED-1025-EF07-0358-938B20490103}"/>
              </a:ext>
            </a:extLst>
          </p:cNvPr>
          <p:cNvSpPr txBox="1"/>
          <p:nvPr/>
        </p:nvSpPr>
        <p:spPr>
          <a:xfrm>
            <a:off x="3640662" y="2432624"/>
            <a:ext cx="579006" cy="553998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01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3E3E029-A9FF-4B47-A63C-4964986CF067}"/>
              </a:ext>
            </a:extLst>
          </p:cNvPr>
          <p:cNvSpPr txBox="1"/>
          <p:nvPr/>
        </p:nvSpPr>
        <p:spPr>
          <a:xfrm>
            <a:off x="4676474" y="2244059"/>
            <a:ext cx="6115478" cy="830997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lang="en-US" sz="2400" b="1" dirty="0">
                <a:latin typeface="Candara" panose="020E0502030303020204" pitchFamily="34" charset="0"/>
              </a:rPr>
              <a:t>Extraordinary Session of the STC on ARDWE: October 23-25, 2024 (Addis/Hybrid)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35AC00F-3856-3C76-2256-B9C909B32B0E}"/>
              </a:ext>
            </a:extLst>
          </p:cNvPr>
          <p:cNvSpPr/>
          <p:nvPr/>
        </p:nvSpPr>
        <p:spPr>
          <a:xfrm>
            <a:off x="3497678" y="3636052"/>
            <a:ext cx="864973" cy="86497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24E9DE2-0FF5-D5FA-A26A-B5B14E6F33CC}"/>
              </a:ext>
            </a:extLst>
          </p:cNvPr>
          <p:cNvSpPr txBox="1"/>
          <p:nvPr/>
        </p:nvSpPr>
        <p:spPr>
          <a:xfrm>
            <a:off x="3602991" y="3791539"/>
            <a:ext cx="654346" cy="553998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02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F04E264-0E02-6AB2-6DA9-74B69C1F03CA}"/>
              </a:ext>
            </a:extLst>
          </p:cNvPr>
          <p:cNvSpPr txBox="1"/>
          <p:nvPr/>
        </p:nvSpPr>
        <p:spPr>
          <a:xfrm>
            <a:off x="4734801" y="3548862"/>
            <a:ext cx="6664621" cy="830997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lang="en-US" sz="2400" b="1" dirty="0">
                <a:latin typeface="Candara" panose="020E0502030303020204" pitchFamily="34" charset="0"/>
              </a:rPr>
              <a:t>Permanent Representatives Committee (PRC) Briefing: Early December 2024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520DF60-90E6-3BF5-E2CA-55728CA9B791}"/>
              </a:ext>
            </a:extLst>
          </p:cNvPr>
          <p:cNvSpPr/>
          <p:nvPr/>
        </p:nvSpPr>
        <p:spPr>
          <a:xfrm>
            <a:off x="3497678" y="4994967"/>
            <a:ext cx="864973" cy="86497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FF17CDC-95FA-B0C8-6010-193CE0CA7AE9}"/>
              </a:ext>
            </a:extLst>
          </p:cNvPr>
          <p:cNvSpPr txBox="1"/>
          <p:nvPr/>
        </p:nvSpPr>
        <p:spPr>
          <a:xfrm>
            <a:off x="3596579" y="5150455"/>
            <a:ext cx="667170" cy="553998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03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B1763D4-3D5E-40BA-D62D-B6E3461DECFC}"/>
              </a:ext>
            </a:extLst>
          </p:cNvPr>
          <p:cNvSpPr txBox="1"/>
          <p:nvPr/>
        </p:nvSpPr>
        <p:spPr>
          <a:xfrm>
            <a:off x="4676474" y="4959269"/>
            <a:ext cx="6550297" cy="830997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lang="en-US" sz="2400" b="1" dirty="0">
                <a:latin typeface="Candara" panose="020E0502030303020204" pitchFamily="34" charset="0"/>
              </a:rPr>
              <a:t>Extraordinary Session of AU Assembly: January 9-11, 2025 (Kampala, Uganda) </a:t>
            </a:r>
          </a:p>
        </p:txBody>
      </p:sp>
    </p:spTree>
    <p:extLst>
      <p:ext uri="{BB962C8B-B14F-4D97-AF65-F5344CB8AC3E}">
        <p14:creationId xmlns:p14="http://schemas.microsoft.com/office/powerpoint/2010/main" val="735339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F145A7-B53E-3B0D-5A13-272EE985B7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94638D7-E430-8181-38DC-E97E99341C97}"/>
              </a:ext>
            </a:extLst>
          </p:cNvPr>
          <p:cNvSpPr/>
          <p:nvPr/>
        </p:nvSpPr>
        <p:spPr>
          <a:xfrm>
            <a:off x="-118533" y="6155267"/>
            <a:ext cx="12310533" cy="7027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blue background with lines&#10;&#10;Description automatically generated">
            <a:extLst>
              <a:ext uri="{FF2B5EF4-FFF2-40B4-BE49-F238E27FC236}">
                <a16:creationId xmlns:a16="http://schemas.microsoft.com/office/drawing/2014/main" id="{320B6359-1BA0-D58D-16F9-50FECC0619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8533" y="0"/>
            <a:ext cx="3248060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639D321-1D86-97E3-39AF-C2F761E1BC5B}"/>
              </a:ext>
            </a:extLst>
          </p:cNvPr>
          <p:cNvSpPr txBox="1"/>
          <p:nvPr/>
        </p:nvSpPr>
        <p:spPr>
          <a:xfrm>
            <a:off x="-1" y="1874727"/>
            <a:ext cx="270510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ROLES OF FARMERS ORGANISATION IN THE IMPLEMENTATION OF THE KAMPALA DECLARATION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2B74045-9219-2651-EED8-FE137DE1D9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150" y="182427"/>
            <a:ext cx="11823700" cy="5588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3C3F2B5-5289-7AC2-E0D7-F19F431D06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650" y="6256863"/>
            <a:ext cx="11696700" cy="5334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2C379D7B-82AE-9005-0938-4BFFE23F798A}"/>
              </a:ext>
            </a:extLst>
          </p:cNvPr>
          <p:cNvSpPr txBox="1">
            <a:spLocks/>
          </p:cNvSpPr>
          <p:nvPr/>
        </p:nvSpPr>
        <p:spPr>
          <a:xfrm>
            <a:off x="3471879" y="505659"/>
            <a:ext cx="6724068" cy="11231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tx2">
                  <a:lumMod val="90000"/>
                  <a:lumOff val="1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354CB1-1C5B-27AB-6F7C-46B48198F276}"/>
              </a:ext>
            </a:extLst>
          </p:cNvPr>
          <p:cNvSpPr txBox="1">
            <a:spLocks/>
          </p:cNvSpPr>
          <p:nvPr/>
        </p:nvSpPr>
        <p:spPr>
          <a:xfrm>
            <a:off x="3299811" y="208212"/>
            <a:ext cx="6897159" cy="68468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8D1E3E"/>
                </a:solidFill>
                <a:latin typeface="Candara" panose="020E0502030303020204" pitchFamily="34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0E3535-3D45-C6A8-0036-CD0B6438195B}"/>
              </a:ext>
            </a:extLst>
          </p:cNvPr>
          <p:cNvSpPr txBox="1"/>
          <p:nvPr/>
        </p:nvSpPr>
        <p:spPr>
          <a:xfrm>
            <a:off x="3640662" y="2432624"/>
            <a:ext cx="579006" cy="553998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01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F22BB32-7F9F-4027-716A-C2B5496DB38E}"/>
              </a:ext>
            </a:extLst>
          </p:cNvPr>
          <p:cNvSpPr txBox="1"/>
          <p:nvPr/>
        </p:nvSpPr>
        <p:spPr>
          <a:xfrm>
            <a:off x="3596579" y="5150455"/>
            <a:ext cx="667170" cy="553998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03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A1128F-00A8-202C-F12E-20825FD28DC5}"/>
              </a:ext>
            </a:extLst>
          </p:cNvPr>
          <p:cNvSpPr txBox="1"/>
          <p:nvPr/>
        </p:nvSpPr>
        <p:spPr>
          <a:xfrm>
            <a:off x="2927350" y="1203699"/>
            <a:ext cx="61764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   Advocacy and Policy Influence</a:t>
            </a:r>
            <a:r>
              <a:rPr lang="en-US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:</a:t>
            </a: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796C876-B578-C5AD-2497-D8C635132652}"/>
              </a:ext>
            </a:extLst>
          </p:cNvPr>
          <p:cNvSpPr txBox="1"/>
          <p:nvPr/>
        </p:nvSpPr>
        <p:spPr>
          <a:xfrm>
            <a:off x="2948517" y="1690714"/>
            <a:ext cx="61764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  Capacity Building</a:t>
            </a:r>
            <a:r>
              <a:rPr lang="en-US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: </a:t>
            </a:r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BB24535-E55F-F7F7-48D0-CF0BC0BE76E6}"/>
              </a:ext>
            </a:extLst>
          </p:cNvPr>
          <p:cNvSpPr txBox="1"/>
          <p:nvPr/>
        </p:nvSpPr>
        <p:spPr>
          <a:xfrm>
            <a:off x="3130550" y="2905060"/>
            <a:ext cx="61764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Market Access and Trade Facilitation</a:t>
            </a:r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5C11FA7-A142-863D-FB24-47A10B714497}"/>
              </a:ext>
            </a:extLst>
          </p:cNvPr>
          <p:cNvSpPr txBox="1"/>
          <p:nvPr/>
        </p:nvSpPr>
        <p:spPr>
          <a:xfrm>
            <a:off x="2948517" y="2289833"/>
            <a:ext cx="61764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   Investment Mobilization</a:t>
            </a:r>
            <a:r>
              <a:rPr lang="en-US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: </a:t>
            </a:r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724C2F9-8590-A497-927D-1B583781784D}"/>
              </a:ext>
            </a:extLst>
          </p:cNvPr>
          <p:cNvSpPr txBox="1"/>
          <p:nvPr/>
        </p:nvSpPr>
        <p:spPr>
          <a:xfrm>
            <a:off x="3130550" y="3522722"/>
            <a:ext cx="61764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Monitoring and Accountability</a:t>
            </a:r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CD3F726-BAE4-E5E8-4AC4-A9904C4E624C}"/>
              </a:ext>
            </a:extLst>
          </p:cNvPr>
          <p:cNvSpPr txBox="1"/>
          <p:nvPr/>
        </p:nvSpPr>
        <p:spPr>
          <a:xfrm>
            <a:off x="3130550" y="4220743"/>
            <a:ext cx="61764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Community Engagement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148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black pattern&#10;&#10;Description automatically generated">
            <a:extLst>
              <a:ext uri="{FF2B5EF4-FFF2-40B4-BE49-F238E27FC236}">
                <a16:creationId xmlns:a16="http://schemas.microsoft.com/office/drawing/2014/main" id="{47A7D280-4263-87EA-AE9F-47466304C3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9F97C2C-D481-3D02-C4F0-AE93A6551E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12191999" cy="9397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F63FE67-B6C2-6850-74BA-7D9A0200FE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650" y="6266546"/>
            <a:ext cx="11678698" cy="532578"/>
          </a:xfrm>
          <a:prstGeom prst="rect">
            <a:avLst/>
          </a:prstGeom>
        </p:spPr>
      </p:pic>
      <p:pic>
        <p:nvPicPr>
          <p:cNvPr id="20" name="Picture 19" descr="A white line drawing of a boat&#10;&#10;Description automatically generated">
            <a:extLst>
              <a:ext uri="{FF2B5EF4-FFF2-40B4-BE49-F238E27FC236}">
                <a16:creationId xmlns:a16="http://schemas.microsoft.com/office/drawing/2014/main" id="{1A5F9AB4-5FA6-5086-ADDA-7C80CC85AF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6901" y="2859573"/>
            <a:ext cx="1378699" cy="10393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3DC81B5-3518-DF47-D7EF-9BBA88106D2C}"/>
              </a:ext>
            </a:extLst>
          </p:cNvPr>
          <p:cNvSpPr txBox="1"/>
          <p:nvPr/>
        </p:nvSpPr>
        <p:spPr>
          <a:xfrm>
            <a:off x="3897743" y="2449010"/>
            <a:ext cx="63761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chemeClr val="bg1"/>
                </a:solidFill>
                <a:latin typeface="Candara" panose="020E0502030303020204" pitchFamily="34" charset="0"/>
              </a:rPr>
              <a:t>Asante		| Gracias</a:t>
            </a:r>
          </a:p>
          <a:p>
            <a:r>
              <a:rPr lang="en-GB" sz="4800" b="1" dirty="0">
                <a:solidFill>
                  <a:schemeClr val="bg1"/>
                </a:solidFill>
                <a:latin typeface="Candara" panose="020E0502030303020204" pitchFamily="34" charset="0"/>
              </a:rPr>
              <a:t>Merci  	       | </a:t>
            </a:r>
            <a:r>
              <a:rPr lang="en-GB" sz="4800" b="1" dirty="0" err="1">
                <a:solidFill>
                  <a:schemeClr val="bg1"/>
                </a:solidFill>
                <a:latin typeface="Candara" panose="020E0502030303020204" pitchFamily="34" charset="0"/>
              </a:rPr>
              <a:t>Obrigado</a:t>
            </a:r>
            <a:endParaRPr lang="en-GB" sz="4800" b="1" dirty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r>
              <a:rPr lang="en-GB" sz="4800" b="1" dirty="0" err="1">
                <a:solidFill>
                  <a:schemeClr val="bg1"/>
                </a:solidFill>
                <a:latin typeface="Candara" panose="020E0502030303020204" pitchFamily="34" charset="0"/>
              </a:rPr>
              <a:t>Shukran</a:t>
            </a:r>
            <a:r>
              <a:rPr lang="en-GB" sz="4800" b="1" dirty="0">
                <a:solidFill>
                  <a:schemeClr val="bg1"/>
                </a:solidFill>
                <a:latin typeface="Candara" panose="020E0502030303020204" pitchFamily="34" charset="0"/>
              </a:rPr>
              <a:t>	| Thank you</a:t>
            </a:r>
            <a:endParaRPr lang="x-none" sz="4800" b="1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951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black pattern&#10;&#10;Description automatically generated">
            <a:extLst>
              <a:ext uri="{FF2B5EF4-FFF2-40B4-BE49-F238E27FC236}">
                <a16:creationId xmlns:a16="http://schemas.microsoft.com/office/drawing/2014/main" id="{47A7D280-4263-87EA-AE9F-47466304C3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3300244-7A02-27D7-F336-231EA69C8847}"/>
              </a:ext>
            </a:extLst>
          </p:cNvPr>
          <p:cNvSpPr txBox="1"/>
          <p:nvPr/>
        </p:nvSpPr>
        <p:spPr>
          <a:xfrm>
            <a:off x="4116129" y="2863541"/>
            <a:ext cx="63589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CAADP: A Brief History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9D1617-A3AE-55A4-AC06-B841419DD5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735" y="237062"/>
            <a:ext cx="11836400" cy="965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FC9F3D2-40E6-4E61-2DA3-2AEBD54074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650" y="6266546"/>
            <a:ext cx="11678698" cy="532578"/>
          </a:xfrm>
          <a:prstGeom prst="rect">
            <a:avLst/>
          </a:prstGeom>
        </p:spPr>
      </p:pic>
      <p:pic>
        <p:nvPicPr>
          <p:cNvPr id="13" name="Picture 12" descr="A white lightning bolt and cloud&#10;&#10;Description automatically generated">
            <a:extLst>
              <a:ext uri="{FF2B5EF4-FFF2-40B4-BE49-F238E27FC236}">
                <a16:creationId xmlns:a16="http://schemas.microsoft.com/office/drawing/2014/main" id="{21EDCDD0-185F-A450-A33F-5757CF932E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7018" y="2863541"/>
            <a:ext cx="1049931" cy="1166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201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138DA92-73EB-4E81-E1E6-945B88D7455B}"/>
              </a:ext>
            </a:extLst>
          </p:cNvPr>
          <p:cNvSpPr/>
          <p:nvPr/>
        </p:nvSpPr>
        <p:spPr>
          <a:xfrm>
            <a:off x="-118533" y="6155267"/>
            <a:ext cx="12310533" cy="7027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blue background with lines&#10;&#10;Description automatically generated">
            <a:extLst>
              <a:ext uri="{FF2B5EF4-FFF2-40B4-BE49-F238E27FC236}">
                <a16:creationId xmlns:a16="http://schemas.microsoft.com/office/drawing/2014/main" id="{CC734550-967C-E428-44F6-C19CBB34F1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445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F591936-A48D-B2FA-280B-CCFAADF268B6}"/>
              </a:ext>
            </a:extLst>
          </p:cNvPr>
          <p:cNvSpPr txBox="1"/>
          <p:nvPr/>
        </p:nvSpPr>
        <p:spPr>
          <a:xfrm>
            <a:off x="637963" y="2433065"/>
            <a:ext cx="347104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CAADP: A Brief History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20C0700-A914-25C4-B865-E4A5D1471E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414" y="245522"/>
            <a:ext cx="11823700" cy="5588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944BD1A-F133-6DD3-CAEB-526A48CEB9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650" y="6256863"/>
            <a:ext cx="11696700" cy="5334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A78EF4C-F0FF-8435-26FD-E9A67E7B9F3B}"/>
              </a:ext>
            </a:extLst>
          </p:cNvPr>
          <p:cNvSpPr txBox="1"/>
          <p:nvPr/>
        </p:nvSpPr>
        <p:spPr>
          <a:xfrm>
            <a:off x="4806616" y="1443841"/>
            <a:ext cx="702376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600" dirty="0">
                <a:latin typeface="Arial" panose="020B0604020202020204" pitchFamily="34" charset="0"/>
                <a:ea typeface="Aptos" panose="020B0004020202020204" pitchFamily="34" charset="0"/>
              </a:rPr>
              <a:t>One of our </a:t>
            </a:r>
            <a:r>
              <a:rPr lang="en-US" sz="36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flagship strategies towards realization of the African Union’s </a:t>
            </a:r>
            <a:r>
              <a:rPr lang="en-US" sz="3600" i="1" u="sng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Agenda 2063 – The Africa We Want</a:t>
            </a:r>
            <a:r>
              <a:rPr lang="en-US" sz="36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 </a:t>
            </a:r>
            <a:endParaRPr lang="en-US" sz="3600" dirty="0">
              <a:latin typeface="Arial" panose="020B0604020202020204" pitchFamily="34" charset="0"/>
              <a:ea typeface="Aptos" panose="020B00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600" dirty="0">
                <a:latin typeface="Arial" panose="020B0604020202020204" pitchFamily="34" charset="0"/>
                <a:ea typeface="Aptos" panose="020B0004020202020204" pitchFamily="34" charset="0"/>
              </a:rPr>
              <a:t>I</a:t>
            </a:r>
            <a:r>
              <a:rPr lang="en-US" sz="36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mplemented through ten-year successive Strategies and Action Plans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8532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138DA92-73EB-4E81-E1E6-945B88D7455B}"/>
              </a:ext>
            </a:extLst>
          </p:cNvPr>
          <p:cNvSpPr/>
          <p:nvPr/>
        </p:nvSpPr>
        <p:spPr>
          <a:xfrm>
            <a:off x="-118533" y="6155267"/>
            <a:ext cx="12310533" cy="7027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blue background with lines&#10;&#10;Description automatically generated">
            <a:extLst>
              <a:ext uri="{FF2B5EF4-FFF2-40B4-BE49-F238E27FC236}">
                <a16:creationId xmlns:a16="http://schemas.microsoft.com/office/drawing/2014/main" id="{CC734550-967C-E428-44F6-C19CBB34F1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1236" y="0"/>
            <a:ext cx="3956827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F591936-A48D-B2FA-280B-CCFAADF268B6}"/>
              </a:ext>
            </a:extLst>
          </p:cNvPr>
          <p:cNvSpPr txBox="1"/>
          <p:nvPr/>
        </p:nvSpPr>
        <p:spPr>
          <a:xfrm>
            <a:off x="69149" y="2421829"/>
            <a:ext cx="347104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CAADP: A Brief History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20C0700-A914-25C4-B865-E4A5D1471E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414" y="245522"/>
            <a:ext cx="11823700" cy="5588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944BD1A-F133-6DD3-CAEB-526A48CEB9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650" y="6256863"/>
            <a:ext cx="11696700" cy="5334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C4F59B3E-B2ED-5F5C-A772-C4093F144DCF}"/>
              </a:ext>
            </a:extLst>
          </p:cNvPr>
          <p:cNvGrpSpPr/>
          <p:nvPr/>
        </p:nvGrpSpPr>
        <p:grpSpPr>
          <a:xfrm>
            <a:off x="3842795" y="1504709"/>
            <a:ext cx="8097319" cy="3796495"/>
            <a:chOff x="1364139" y="1559634"/>
            <a:chExt cx="9463721" cy="3738732"/>
          </a:xfrm>
        </p:grpSpPr>
        <p:cxnSp>
          <p:nvCxnSpPr>
            <p:cNvPr id="2" name="Straight Arrow Connector 1">
              <a:extLst>
                <a:ext uri="{FF2B5EF4-FFF2-40B4-BE49-F238E27FC236}">
                  <a16:creationId xmlns:a16="http://schemas.microsoft.com/office/drawing/2014/main" id="{0D9F3C13-44D4-CF3F-AB57-27B76A195764}"/>
                </a:ext>
              </a:extLst>
            </p:cNvPr>
            <p:cNvCxnSpPr>
              <a:cxnSpLocks/>
            </p:cNvCxnSpPr>
            <p:nvPr/>
          </p:nvCxnSpPr>
          <p:spPr>
            <a:xfrm>
              <a:off x="1364139" y="2863703"/>
              <a:ext cx="9463721" cy="3038"/>
            </a:xfrm>
            <a:prstGeom prst="straightConnector1">
              <a:avLst/>
            </a:prstGeom>
            <a:ln w="57150">
              <a:solidFill>
                <a:srgbClr val="A5B942"/>
              </a:solidFill>
              <a:tailEnd type="triangle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4435B1DB-52EE-827B-CF3A-3408E1BBD77C}"/>
                </a:ext>
              </a:extLst>
            </p:cNvPr>
            <p:cNvGrpSpPr/>
            <p:nvPr/>
          </p:nvGrpSpPr>
          <p:grpSpPr>
            <a:xfrm>
              <a:off x="6575134" y="2207098"/>
              <a:ext cx="4216932" cy="3041100"/>
              <a:chOff x="5018290" y="2702552"/>
              <a:chExt cx="4216932" cy="3041100"/>
            </a:xfrm>
          </p:grpSpPr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F7B757AB-A340-4FB9-BD6E-27EC83AD7C3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018290" y="4018800"/>
                <a:ext cx="4216932" cy="1724852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defPPr>
                  <a:defRPr lang="en-R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1600" b="1" dirty="0">
                    <a:latin typeface="Candara" panose="020E0502030303020204" pitchFamily="34" charset="0"/>
                  </a:rPr>
                  <a:t>Malabo Declaration</a:t>
                </a:r>
              </a:p>
              <a:p>
                <a:r>
                  <a:rPr lang="en-US" sz="1600" b="1" dirty="0">
                    <a:latin typeface="Candara" panose="020E0502030303020204" pitchFamily="34" charset="0"/>
                  </a:rPr>
                  <a:t>Added commitments related to hunger, malnutrition, poverty, intra-African trade, resilience, and mutual accountability</a:t>
                </a:r>
              </a:p>
            </p:txBody>
          </p:sp>
          <p:sp>
            <p:nvSpPr>
              <p:cNvPr id="15" name="TextBox 8">
                <a:extLst>
                  <a:ext uri="{FF2B5EF4-FFF2-40B4-BE49-F238E27FC236}">
                    <a16:creationId xmlns:a16="http://schemas.microsoft.com/office/drawing/2014/main" id="{1A8C1319-20B4-BCB2-2D0C-69E21B51C242}"/>
                  </a:ext>
                </a:extLst>
              </p:cNvPr>
              <p:cNvSpPr txBox="1"/>
              <p:nvPr/>
            </p:nvSpPr>
            <p:spPr>
              <a:xfrm>
                <a:off x="5171361" y="2702552"/>
                <a:ext cx="2995642" cy="4885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R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b="1" dirty="0">
                    <a:solidFill>
                      <a:srgbClr val="A5B942"/>
                    </a:solidFill>
                    <a:latin typeface="Candara" panose="020E0502030303020204" pitchFamily="34" charset="0"/>
                  </a:rPr>
                  <a:t>2014 – 2025</a:t>
                </a:r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82601245-E4C3-3BD5-50C8-E8FA673ADD36}"/>
                </a:ext>
              </a:extLst>
            </p:cNvPr>
            <p:cNvGrpSpPr/>
            <p:nvPr/>
          </p:nvGrpSpPr>
          <p:grpSpPr>
            <a:xfrm>
              <a:off x="1398710" y="2207098"/>
              <a:ext cx="3734771" cy="3091268"/>
              <a:chOff x="407131" y="2113021"/>
              <a:chExt cx="3734771" cy="3091268"/>
            </a:xfrm>
          </p:grpSpPr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BD82F755-7429-541A-201A-514FEF36B85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7131" y="3457691"/>
                <a:ext cx="3734771" cy="1746598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defPPr>
                  <a:defRPr lang="en-R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1600" b="1" dirty="0">
                    <a:latin typeface="Candara" panose="020E0502030303020204" pitchFamily="34" charset="0"/>
                  </a:rPr>
                  <a:t>Maputo Declaration</a:t>
                </a:r>
              </a:p>
              <a:p>
                <a:r>
                  <a:rPr lang="en-US" sz="1600" b="1" dirty="0">
                    <a:latin typeface="Candara" panose="020E0502030303020204" pitchFamily="34" charset="0"/>
                  </a:rPr>
                  <a:t>Allocate 10 percent of national budgets to agriculture</a:t>
                </a:r>
              </a:p>
              <a:p>
                <a:r>
                  <a:rPr lang="en-US" sz="1600" b="1" dirty="0">
                    <a:latin typeface="Candara" panose="020E0502030303020204" pitchFamily="34" charset="0"/>
                  </a:rPr>
                  <a:t>Achieve productivity growth of at least six percent/year</a:t>
                </a:r>
              </a:p>
              <a:p>
                <a:endParaRPr lang="en-US" sz="1600" dirty="0">
                  <a:latin typeface="Candara" panose="020E0502030303020204" pitchFamily="34" charset="0"/>
                </a:endParaRPr>
              </a:p>
            </p:txBody>
          </p:sp>
          <p:sp>
            <p:nvSpPr>
              <p:cNvPr id="12" name="TextBox 6">
                <a:extLst>
                  <a:ext uri="{FF2B5EF4-FFF2-40B4-BE49-F238E27FC236}">
                    <a16:creationId xmlns:a16="http://schemas.microsoft.com/office/drawing/2014/main" id="{7C7F6FBC-6ACF-6977-DAA5-310B097C1F1C}"/>
                  </a:ext>
                </a:extLst>
              </p:cNvPr>
              <p:cNvSpPr txBox="1"/>
              <p:nvPr/>
            </p:nvSpPr>
            <p:spPr>
              <a:xfrm>
                <a:off x="706397" y="2113021"/>
                <a:ext cx="2237241" cy="4885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R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b="1" dirty="0">
                    <a:solidFill>
                      <a:srgbClr val="A5B942"/>
                    </a:solidFill>
                    <a:latin typeface="Candara" panose="020E0502030303020204" pitchFamily="34" charset="0"/>
                  </a:rPr>
                  <a:t>2003 – 2013</a:t>
                </a:r>
              </a:p>
            </p:txBody>
          </p:sp>
        </p:grpSp>
        <p:sp>
          <p:nvSpPr>
            <p:cNvPr id="6" name="Freeform 1">
              <a:extLst>
                <a:ext uri="{FF2B5EF4-FFF2-40B4-BE49-F238E27FC236}">
                  <a16:creationId xmlns:a16="http://schemas.microsoft.com/office/drawing/2014/main" id="{00F7D417-237D-B734-1D42-4FE56BEE7D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7975" y="1559634"/>
              <a:ext cx="1903407" cy="1806332"/>
            </a:xfrm>
            <a:custGeom>
              <a:avLst/>
              <a:gdLst>
                <a:gd name="T0" fmla="*/ 1019 w 2040"/>
                <a:gd name="T1" fmla="*/ 60 h 2300"/>
                <a:gd name="T2" fmla="*/ 1019 w 2040"/>
                <a:gd name="T3" fmla="*/ 60 h 2300"/>
                <a:gd name="T4" fmla="*/ 943 w 2040"/>
                <a:gd name="T5" fmla="*/ 80 h 2300"/>
                <a:gd name="T6" fmla="*/ 127 w 2040"/>
                <a:gd name="T7" fmla="*/ 551 h 2300"/>
                <a:gd name="T8" fmla="*/ 127 w 2040"/>
                <a:gd name="T9" fmla="*/ 551 h 2300"/>
                <a:gd name="T10" fmla="*/ 50 w 2040"/>
                <a:gd name="T11" fmla="*/ 684 h 2300"/>
                <a:gd name="T12" fmla="*/ 50 w 2040"/>
                <a:gd name="T13" fmla="*/ 1624 h 2300"/>
                <a:gd name="T14" fmla="*/ 50 w 2040"/>
                <a:gd name="T15" fmla="*/ 1624 h 2300"/>
                <a:gd name="T16" fmla="*/ 127 w 2040"/>
                <a:gd name="T17" fmla="*/ 1756 h 2300"/>
                <a:gd name="T18" fmla="*/ 943 w 2040"/>
                <a:gd name="T19" fmla="*/ 2227 h 2300"/>
                <a:gd name="T20" fmla="*/ 943 w 2040"/>
                <a:gd name="T21" fmla="*/ 2227 h 2300"/>
                <a:gd name="T22" fmla="*/ 1095 w 2040"/>
                <a:gd name="T23" fmla="*/ 2227 h 2300"/>
                <a:gd name="T24" fmla="*/ 1911 w 2040"/>
                <a:gd name="T25" fmla="*/ 1756 h 2300"/>
                <a:gd name="T26" fmla="*/ 1911 w 2040"/>
                <a:gd name="T27" fmla="*/ 1756 h 2300"/>
                <a:gd name="T28" fmla="*/ 1987 w 2040"/>
                <a:gd name="T29" fmla="*/ 1624 h 2300"/>
                <a:gd name="T30" fmla="*/ 1987 w 2040"/>
                <a:gd name="T31" fmla="*/ 684 h 2300"/>
                <a:gd name="T32" fmla="*/ 1987 w 2040"/>
                <a:gd name="T33" fmla="*/ 684 h 2300"/>
                <a:gd name="T34" fmla="*/ 1911 w 2040"/>
                <a:gd name="T35" fmla="*/ 551 h 2300"/>
                <a:gd name="T36" fmla="*/ 1095 w 2040"/>
                <a:gd name="T37" fmla="*/ 80 h 2300"/>
                <a:gd name="T38" fmla="*/ 1095 w 2040"/>
                <a:gd name="T39" fmla="*/ 80 h 2300"/>
                <a:gd name="T40" fmla="*/ 1019 w 2040"/>
                <a:gd name="T41" fmla="*/ 60 h 2300"/>
                <a:gd name="T42" fmla="*/ 1019 w 2040"/>
                <a:gd name="T43" fmla="*/ 2299 h 2300"/>
                <a:gd name="T44" fmla="*/ 1019 w 2040"/>
                <a:gd name="T45" fmla="*/ 2299 h 2300"/>
                <a:gd name="T46" fmla="*/ 917 w 2040"/>
                <a:gd name="T47" fmla="*/ 2271 h 2300"/>
                <a:gd name="T48" fmla="*/ 101 w 2040"/>
                <a:gd name="T49" fmla="*/ 1800 h 2300"/>
                <a:gd name="T50" fmla="*/ 101 w 2040"/>
                <a:gd name="T51" fmla="*/ 1800 h 2300"/>
                <a:gd name="T52" fmla="*/ 0 w 2040"/>
                <a:gd name="T53" fmla="*/ 1624 h 2300"/>
                <a:gd name="T54" fmla="*/ 0 w 2040"/>
                <a:gd name="T55" fmla="*/ 684 h 2300"/>
                <a:gd name="T56" fmla="*/ 0 w 2040"/>
                <a:gd name="T57" fmla="*/ 684 h 2300"/>
                <a:gd name="T58" fmla="*/ 101 w 2040"/>
                <a:gd name="T59" fmla="*/ 507 h 2300"/>
                <a:gd name="T60" fmla="*/ 917 w 2040"/>
                <a:gd name="T61" fmla="*/ 36 h 2300"/>
                <a:gd name="T62" fmla="*/ 917 w 2040"/>
                <a:gd name="T63" fmla="*/ 36 h 2300"/>
                <a:gd name="T64" fmla="*/ 1121 w 2040"/>
                <a:gd name="T65" fmla="*/ 36 h 2300"/>
                <a:gd name="T66" fmla="*/ 1937 w 2040"/>
                <a:gd name="T67" fmla="*/ 507 h 2300"/>
                <a:gd name="T68" fmla="*/ 1937 w 2040"/>
                <a:gd name="T69" fmla="*/ 507 h 2300"/>
                <a:gd name="T70" fmla="*/ 2039 w 2040"/>
                <a:gd name="T71" fmla="*/ 684 h 2300"/>
                <a:gd name="T72" fmla="*/ 2039 w 2040"/>
                <a:gd name="T73" fmla="*/ 1624 h 2300"/>
                <a:gd name="T74" fmla="*/ 2039 w 2040"/>
                <a:gd name="T75" fmla="*/ 1624 h 2300"/>
                <a:gd name="T76" fmla="*/ 1937 w 2040"/>
                <a:gd name="T77" fmla="*/ 1800 h 2300"/>
                <a:gd name="T78" fmla="*/ 1121 w 2040"/>
                <a:gd name="T79" fmla="*/ 2271 h 2300"/>
                <a:gd name="T80" fmla="*/ 1121 w 2040"/>
                <a:gd name="T81" fmla="*/ 2271 h 2300"/>
                <a:gd name="T82" fmla="*/ 1019 w 2040"/>
                <a:gd name="T83" fmla="*/ 2299 h 2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40" h="2300">
                  <a:moveTo>
                    <a:pt x="1019" y="60"/>
                  </a:moveTo>
                  <a:lnTo>
                    <a:pt x="1019" y="60"/>
                  </a:lnTo>
                  <a:cubicBezTo>
                    <a:pt x="992" y="60"/>
                    <a:pt x="966" y="66"/>
                    <a:pt x="943" y="80"/>
                  </a:cubicBezTo>
                  <a:lnTo>
                    <a:pt x="127" y="551"/>
                  </a:lnTo>
                  <a:lnTo>
                    <a:pt x="127" y="551"/>
                  </a:lnTo>
                  <a:cubicBezTo>
                    <a:pt x="80" y="578"/>
                    <a:pt x="50" y="629"/>
                    <a:pt x="50" y="684"/>
                  </a:cubicBezTo>
                  <a:lnTo>
                    <a:pt x="50" y="1624"/>
                  </a:lnTo>
                  <a:lnTo>
                    <a:pt x="50" y="1624"/>
                  </a:lnTo>
                  <a:cubicBezTo>
                    <a:pt x="50" y="1679"/>
                    <a:pt x="80" y="1730"/>
                    <a:pt x="127" y="1756"/>
                  </a:cubicBezTo>
                  <a:lnTo>
                    <a:pt x="943" y="2227"/>
                  </a:lnTo>
                  <a:lnTo>
                    <a:pt x="943" y="2227"/>
                  </a:lnTo>
                  <a:cubicBezTo>
                    <a:pt x="990" y="2255"/>
                    <a:pt x="1048" y="2255"/>
                    <a:pt x="1095" y="2227"/>
                  </a:cubicBezTo>
                  <a:lnTo>
                    <a:pt x="1911" y="1756"/>
                  </a:lnTo>
                  <a:lnTo>
                    <a:pt x="1911" y="1756"/>
                  </a:lnTo>
                  <a:cubicBezTo>
                    <a:pt x="1959" y="1730"/>
                    <a:pt x="1987" y="1679"/>
                    <a:pt x="1987" y="1624"/>
                  </a:cubicBezTo>
                  <a:lnTo>
                    <a:pt x="1987" y="684"/>
                  </a:lnTo>
                  <a:lnTo>
                    <a:pt x="1987" y="684"/>
                  </a:lnTo>
                  <a:cubicBezTo>
                    <a:pt x="1987" y="629"/>
                    <a:pt x="1959" y="578"/>
                    <a:pt x="1911" y="551"/>
                  </a:cubicBezTo>
                  <a:lnTo>
                    <a:pt x="1095" y="80"/>
                  </a:lnTo>
                  <a:lnTo>
                    <a:pt x="1095" y="80"/>
                  </a:lnTo>
                  <a:cubicBezTo>
                    <a:pt x="1072" y="66"/>
                    <a:pt x="1045" y="60"/>
                    <a:pt x="1019" y="60"/>
                  </a:cubicBezTo>
                  <a:close/>
                  <a:moveTo>
                    <a:pt x="1019" y="2299"/>
                  </a:moveTo>
                  <a:lnTo>
                    <a:pt x="1019" y="2299"/>
                  </a:lnTo>
                  <a:cubicBezTo>
                    <a:pt x="984" y="2299"/>
                    <a:pt x="948" y="2290"/>
                    <a:pt x="917" y="2271"/>
                  </a:cubicBezTo>
                  <a:lnTo>
                    <a:pt x="101" y="1800"/>
                  </a:lnTo>
                  <a:lnTo>
                    <a:pt x="101" y="1800"/>
                  </a:lnTo>
                  <a:cubicBezTo>
                    <a:pt x="38" y="1764"/>
                    <a:pt x="0" y="1696"/>
                    <a:pt x="0" y="1624"/>
                  </a:cubicBezTo>
                  <a:lnTo>
                    <a:pt x="0" y="684"/>
                  </a:lnTo>
                  <a:lnTo>
                    <a:pt x="0" y="684"/>
                  </a:lnTo>
                  <a:cubicBezTo>
                    <a:pt x="0" y="611"/>
                    <a:pt x="38" y="543"/>
                    <a:pt x="101" y="507"/>
                  </a:cubicBezTo>
                  <a:lnTo>
                    <a:pt x="917" y="36"/>
                  </a:lnTo>
                  <a:lnTo>
                    <a:pt x="917" y="36"/>
                  </a:lnTo>
                  <a:cubicBezTo>
                    <a:pt x="980" y="0"/>
                    <a:pt x="1058" y="0"/>
                    <a:pt x="1121" y="36"/>
                  </a:cubicBezTo>
                  <a:lnTo>
                    <a:pt x="1937" y="507"/>
                  </a:lnTo>
                  <a:lnTo>
                    <a:pt x="1937" y="507"/>
                  </a:lnTo>
                  <a:cubicBezTo>
                    <a:pt x="2000" y="543"/>
                    <a:pt x="2039" y="611"/>
                    <a:pt x="2039" y="684"/>
                  </a:cubicBezTo>
                  <a:lnTo>
                    <a:pt x="2039" y="1624"/>
                  </a:lnTo>
                  <a:lnTo>
                    <a:pt x="2039" y="1624"/>
                  </a:lnTo>
                  <a:cubicBezTo>
                    <a:pt x="2039" y="1696"/>
                    <a:pt x="2000" y="1764"/>
                    <a:pt x="1937" y="1800"/>
                  </a:cubicBezTo>
                  <a:lnTo>
                    <a:pt x="1121" y="2271"/>
                  </a:lnTo>
                  <a:lnTo>
                    <a:pt x="1121" y="2271"/>
                  </a:lnTo>
                  <a:cubicBezTo>
                    <a:pt x="1089" y="2290"/>
                    <a:pt x="1054" y="2299"/>
                    <a:pt x="1019" y="229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>
              <a:defPPr>
                <a:defRPr lang="en-R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6000" dirty="0">
                <a:latin typeface="Lato Light" panose="020F0502020204030203" pitchFamily="34" charset="0"/>
              </a:endParaRPr>
            </a:p>
          </p:txBody>
        </p:sp>
        <p:sp>
          <p:nvSpPr>
            <p:cNvPr id="8" name="Freeform 2">
              <a:extLst>
                <a:ext uri="{FF2B5EF4-FFF2-40B4-BE49-F238E27FC236}">
                  <a16:creationId xmlns:a16="http://schemas.microsoft.com/office/drawing/2014/main" id="{CBA365D4-15E5-7733-BDA6-97135DFE9E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51102" y="1559634"/>
              <a:ext cx="1968732" cy="1806332"/>
            </a:xfrm>
            <a:custGeom>
              <a:avLst/>
              <a:gdLst>
                <a:gd name="T0" fmla="*/ 1019 w 2040"/>
                <a:gd name="T1" fmla="*/ 60 h 2300"/>
                <a:gd name="T2" fmla="*/ 1019 w 2040"/>
                <a:gd name="T3" fmla="*/ 60 h 2300"/>
                <a:gd name="T4" fmla="*/ 943 w 2040"/>
                <a:gd name="T5" fmla="*/ 80 h 2300"/>
                <a:gd name="T6" fmla="*/ 127 w 2040"/>
                <a:gd name="T7" fmla="*/ 551 h 2300"/>
                <a:gd name="T8" fmla="*/ 127 w 2040"/>
                <a:gd name="T9" fmla="*/ 551 h 2300"/>
                <a:gd name="T10" fmla="*/ 51 w 2040"/>
                <a:gd name="T11" fmla="*/ 684 h 2300"/>
                <a:gd name="T12" fmla="*/ 51 w 2040"/>
                <a:gd name="T13" fmla="*/ 1624 h 2300"/>
                <a:gd name="T14" fmla="*/ 51 w 2040"/>
                <a:gd name="T15" fmla="*/ 1624 h 2300"/>
                <a:gd name="T16" fmla="*/ 127 w 2040"/>
                <a:gd name="T17" fmla="*/ 1756 h 2300"/>
                <a:gd name="T18" fmla="*/ 943 w 2040"/>
                <a:gd name="T19" fmla="*/ 2227 h 2300"/>
                <a:gd name="T20" fmla="*/ 943 w 2040"/>
                <a:gd name="T21" fmla="*/ 2227 h 2300"/>
                <a:gd name="T22" fmla="*/ 1096 w 2040"/>
                <a:gd name="T23" fmla="*/ 2227 h 2300"/>
                <a:gd name="T24" fmla="*/ 1911 w 2040"/>
                <a:gd name="T25" fmla="*/ 1756 h 2300"/>
                <a:gd name="T26" fmla="*/ 1911 w 2040"/>
                <a:gd name="T27" fmla="*/ 1756 h 2300"/>
                <a:gd name="T28" fmla="*/ 1988 w 2040"/>
                <a:gd name="T29" fmla="*/ 1624 h 2300"/>
                <a:gd name="T30" fmla="*/ 1988 w 2040"/>
                <a:gd name="T31" fmla="*/ 684 h 2300"/>
                <a:gd name="T32" fmla="*/ 1988 w 2040"/>
                <a:gd name="T33" fmla="*/ 684 h 2300"/>
                <a:gd name="T34" fmla="*/ 1911 w 2040"/>
                <a:gd name="T35" fmla="*/ 551 h 2300"/>
                <a:gd name="T36" fmla="*/ 1096 w 2040"/>
                <a:gd name="T37" fmla="*/ 80 h 2300"/>
                <a:gd name="T38" fmla="*/ 1096 w 2040"/>
                <a:gd name="T39" fmla="*/ 80 h 2300"/>
                <a:gd name="T40" fmla="*/ 1019 w 2040"/>
                <a:gd name="T41" fmla="*/ 60 h 2300"/>
                <a:gd name="T42" fmla="*/ 1019 w 2040"/>
                <a:gd name="T43" fmla="*/ 2299 h 2300"/>
                <a:gd name="T44" fmla="*/ 1019 w 2040"/>
                <a:gd name="T45" fmla="*/ 2299 h 2300"/>
                <a:gd name="T46" fmla="*/ 917 w 2040"/>
                <a:gd name="T47" fmla="*/ 2271 h 2300"/>
                <a:gd name="T48" fmla="*/ 101 w 2040"/>
                <a:gd name="T49" fmla="*/ 1800 h 2300"/>
                <a:gd name="T50" fmla="*/ 101 w 2040"/>
                <a:gd name="T51" fmla="*/ 1800 h 2300"/>
                <a:gd name="T52" fmla="*/ 0 w 2040"/>
                <a:gd name="T53" fmla="*/ 1624 h 2300"/>
                <a:gd name="T54" fmla="*/ 0 w 2040"/>
                <a:gd name="T55" fmla="*/ 684 h 2300"/>
                <a:gd name="T56" fmla="*/ 0 w 2040"/>
                <a:gd name="T57" fmla="*/ 684 h 2300"/>
                <a:gd name="T58" fmla="*/ 101 w 2040"/>
                <a:gd name="T59" fmla="*/ 507 h 2300"/>
                <a:gd name="T60" fmla="*/ 917 w 2040"/>
                <a:gd name="T61" fmla="*/ 36 h 2300"/>
                <a:gd name="T62" fmla="*/ 917 w 2040"/>
                <a:gd name="T63" fmla="*/ 36 h 2300"/>
                <a:gd name="T64" fmla="*/ 1121 w 2040"/>
                <a:gd name="T65" fmla="*/ 36 h 2300"/>
                <a:gd name="T66" fmla="*/ 1937 w 2040"/>
                <a:gd name="T67" fmla="*/ 507 h 2300"/>
                <a:gd name="T68" fmla="*/ 1937 w 2040"/>
                <a:gd name="T69" fmla="*/ 507 h 2300"/>
                <a:gd name="T70" fmla="*/ 2039 w 2040"/>
                <a:gd name="T71" fmla="*/ 684 h 2300"/>
                <a:gd name="T72" fmla="*/ 2039 w 2040"/>
                <a:gd name="T73" fmla="*/ 1624 h 2300"/>
                <a:gd name="T74" fmla="*/ 2039 w 2040"/>
                <a:gd name="T75" fmla="*/ 1624 h 2300"/>
                <a:gd name="T76" fmla="*/ 1937 w 2040"/>
                <a:gd name="T77" fmla="*/ 1800 h 2300"/>
                <a:gd name="T78" fmla="*/ 1121 w 2040"/>
                <a:gd name="T79" fmla="*/ 2271 h 2300"/>
                <a:gd name="T80" fmla="*/ 1121 w 2040"/>
                <a:gd name="T81" fmla="*/ 2271 h 2300"/>
                <a:gd name="T82" fmla="*/ 1019 w 2040"/>
                <a:gd name="T83" fmla="*/ 2299 h 2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40" h="2300">
                  <a:moveTo>
                    <a:pt x="1019" y="60"/>
                  </a:moveTo>
                  <a:lnTo>
                    <a:pt x="1019" y="60"/>
                  </a:lnTo>
                  <a:cubicBezTo>
                    <a:pt x="992" y="60"/>
                    <a:pt x="966" y="66"/>
                    <a:pt x="943" y="80"/>
                  </a:cubicBezTo>
                  <a:lnTo>
                    <a:pt x="127" y="551"/>
                  </a:lnTo>
                  <a:lnTo>
                    <a:pt x="127" y="551"/>
                  </a:lnTo>
                  <a:cubicBezTo>
                    <a:pt x="80" y="578"/>
                    <a:pt x="51" y="629"/>
                    <a:pt x="51" y="684"/>
                  </a:cubicBezTo>
                  <a:lnTo>
                    <a:pt x="51" y="1624"/>
                  </a:lnTo>
                  <a:lnTo>
                    <a:pt x="51" y="1624"/>
                  </a:lnTo>
                  <a:cubicBezTo>
                    <a:pt x="51" y="1679"/>
                    <a:pt x="80" y="1730"/>
                    <a:pt x="127" y="1756"/>
                  </a:cubicBezTo>
                  <a:lnTo>
                    <a:pt x="943" y="2227"/>
                  </a:lnTo>
                  <a:lnTo>
                    <a:pt x="943" y="2227"/>
                  </a:lnTo>
                  <a:cubicBezTo>
                    <a:pt x="990" y="2255"/>
                    <a:pt x="1049" y="2255"/>
                    <a:pt x="1096" y="2227"/>
                  </a:cubicBezTo>
                  <a:lnTo>
                    <a:pt x="1911" y="1756"/>
                  </a:lnTo>
                  <a:lnTo>
                    <a:pt x="1911" y="1756"/>
                  </a:lnTo>
                  <a:cubicBezTo>
                    <a:pt x="1959" y="1730"/>
                    <a:pt x="1988" y="1679"/>
                    <a:pt x="1988" y="1624"/>
                  </a:cubicBezTo>
                  <a:lnTo>
                    <a:pt x="1988" y="684"/>
                  </a:lnTo>
                  <a:lnTo>
                    <a:pt x="1988" y="684"/>
                  </a:lnTo>
                  <a:cubicBezTo>
                    <a:pt x="1988" y="629"/>
                    <a:pt x="1959" y="578"/>
                    <a:pt x="1911" y="551"/>
                  </a:cubicBezTo>
                  <a:lnTo>
                    <a:pt x="1096" y="80"/>
                  </a:lnTo>
                  <a:lnTo>
                    <a:pt x="1096" y="80"/>
                  </a:lnTo>
                  <a:cubicBezTo>
                    <a:pt x="1072" y="66"/>
                    <a:pt x="1046" y="60"/>
                    <a:pt x="1019" y="60"/>
                  </a:cubicBezTo>
                  <a:close/>
                  <a:moveTo>
                    <a:pt x="1019" y="2299"/>
                  </a:moveTo>
                  <a:lnTo>
                    <a:pt x="1019" y="2299"/>
                  </a:lnTo>
                  <a:cubicBezTo>
                    <a:pt x="984" y="2299"/>
                    <a:pt x="949" y="2290"/>
                    <a:pt x="917" y="2271"/>
                  </a:cubicBezTo>
                  <a:lnTo>
                    <a:pt x="101" y="1800"/>
                  </a:lnTo>
                  <a:lnTo>
                    <a:pt x="101" y="1800"/>
                  </a:lnTo>
                  <a:cubicBezTo>
                    <a:pt x="38" y="1764"/>
                    <a:pt x="0" y="1696"/>
                    <a:pt x="0" y="1624"/>
                  </a:cubicBezTo>
                  <a:lnTo>
                    <a:pt x="0" y="684"/>
                  </a:lnTo>
                  <a:lnTo>
                    <a:pt x="0" y="684"/>
                  </a:lnTo>
                  <a:cubicBezTo>
                    <a:pt x="0" y="611"/>
                    <a:pt x="38" y="543"/>
                    <a:pt x="101" y="507"/>
                  </a:cubicBezTo>
                  <a:lnTo>
                    <a:pt x="917" y="36"/>
                  </a:lnTo>
                  <a:lnTo>
                    <a:pt x="917" y="36"/>
                  </a:lnTo>
                  <a:cubicBezTo>
                    <a:pt x="980" y="0"/>
                    <a:pt x="1059" y="0"/>
                    <a:pt x="1121" y="36"/>
                  </a:cubicBezTo>
                  <a:lnTo>
                    <a:pt x="1937" y="507"/>
                  </a:lnTo>
                  <a:lnTo>
                    <a:pt x="1937" y="507"/>
                  </a:lnTo>
                  <a:cubicBezTo>
                    <a:pt x="2000" y="543"/>
                    <a:pt x="2039" y="611"/>
                    <a:pt x="2039" y="684"/>
                  </a:cubicBezTo>
                  <a:lnTo>
                    <a:pt x="2039" y="1624"/>
                  </a:lnTo>
                  <a:lnTo>
                    <a:pt x="2039" y="1624"/>
                  </a:lnTo>
                  <a:cubicBezTo>
                    <a:pt x="2039" y="1696"/>
                    <a:pt x="2000" y="1764"/>
                    <a:pt x="1937" y="1800"/>
                  </a:cubicBezTo>
                  <a:lnTo>
                    <a:pt x="1121" y="2271"/>
                  </a:lnTo>
                  <a:lnTo>
                    <a:pt x="1121" y="2271"/>
                  </a:lnTo>
                  <a:cubicBezTo>
                    <a:pt x="1090" y="2290"/>
                    <a:pt x="1054" y="2299"/>
                    <a:pt x="1019" y="229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defPPr>
                <a:defRPr lang="en-R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6000" dirty="0">
                <a:latin typeface="Lato Light" panose="020F050202020403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4172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138DA92-73EB-4E81-E1E6-945B88D7455B}"/>
              </a:ext>
            </a:extLst>
          </p:cNvPr>
          <p:cNvSpPr/>
          <p:nvPr/>
        </p:nvSpPr>
        <p:spPr>
          <a:xfrm>
            <a:off x="-118533" y="6155267"/>
            <a:ext cx="12310533" cy="7027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blue background with lines&#10;&#10;Description automatically generated">
            <a:extLst>
              <a:ext uri="{FF2B5EF4-FFF2-40B4-BE49-F238E27FC236}">
                <a16:creationId xmlns:a16="http://schemas.microsoft.com/office/drawing/2014/main" id="{CC734550-967C-E428-44F6-C19CBB34F1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1236" y="0"/>
            <a:ext cx="3956827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F591936-A48D-B2FA-280B-CCFAADF268B6}"/>
              </a:ext>
            </a:extLst>
          </p:cNvPr>
          <p:cNvSpPr txBox="1"/>
          <p:nvPr/>
        </p:nvSpPr>
        <p:spPr>
          <a:xfrm>
            <a:off x="69149" y="2421829"/>
            <a:ext cx="347104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CAADP Progress and Achievements: 2003-2024</a:t>
            </a:r>
          </a:p>
          <a:p>
            <a:endParaRPr lang="en-US" sz="2800" b="1" dirty="0">
              <a:solidFill>
                <a:schemeClr val="bg1"/>
              </a:solidFill>
            </a:endParaRPr>
          </a:p>
          <a:p>
            <a:r>
              <a:rPr lang="en-US" sz="28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ndara" panose="020E0502030303020204" pitchFamily="34" charset="0"/>
              </a:rPr>
              <a:t>I. Enhanced Political Profile of Agriculture </a:t>
            </a:r>
            <a:endParaRPr lang="en-US" sz="2400" spc="-60" dirty="0">
              <a:solidFill>
                <a:schemeClr val="accent2">
                  <a:lumMod val="40000"/>
                  <a:lumOff val="60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en-US" sz="2800" b="1" dirty="0">
              <a:solidFill>
                <a:schemeClr val="bg1"/>
              </a:solidFill>
            </a:endParaRPr>
          </a:p>
          <a:p>
            <a:endParaRPr lang="en-US" sz="2800" b="1" dirty="0">
              <a:solidFill>
                <a:schemeClr val="bg1"/>
              </a:solidFill>
            </a:endParaRPr>
          </a:p>
          <a:p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20C0700-A914-25C4-B865-E4A5D1471E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414" y="245522"/>
            <a:ext cx="11823700" cy="5588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944BD1A-F133-6DD3-CAEB-526A48CEB9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650" y="6256863"/>
            <a:ext cx="11696700" cy="533400"/>
          </a:xfrm>
          <a:prstGeom prst="rect">
            <a:avLst/>
          </a:prstGeom>
        </p:spPr>
      </p:pic>
      <p:sp>
        <p:nvSpPr>
          <p:cNvPr id="26" name="Freeform 114">
            <a:extLst>
              <a:ext uri="{FF2B5EF4-FFF2-40B4-BE49-F238E27FC236}">
                <a16:creationId xmlns:a16="http://schemas.microsoft.com/office/drawing/2014/main" id="{BB3E1342-C56F-39E0-5F31-058904667A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0689" y="1225710"/>
            <a:ext cx="2154461" cy="472348"/>
          </a:xfrm>
          <a:custGeom>
            <a:avLst/>
            <a:gdLst>
              <a:gd name="T0" fmla="*/ 1715728 w 4767"/>
              <a:gd name="T1" fmla="*/ 0 h 1047"/>
              <a:gd name="T2" fmla="*/ 0 w 4767"/>
              <a:gd name="T3" fmla="*/ 0 h 1047"/>
              <a:gd name="T4" fmla="*/ 0 w 4767"/>
              <a:gd name="T5" fmla="*/ 375879 h 1047"/>
              <a:gd name="T6" fmla="*/ 1715728 w 4767"/>
              <a:gd name="T7" fmla="*/ 375879 h 1047"/>
              <a:gd name="T8" fmla="*/ 1607010 w 4767"/>
              <a:gd name="T9" fmla="*/ 187939 h 1047"/>
              <a:gd name="T10" fmla="*/ 1715728 w 4767"/>
              <a:gd name="T11" fmla="*/ 0 h 104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767" h="1047">
                <a:moveTo>
                  <a:pt x="4766" y="0"/>
                </a:moveTo>
                <a:lnTo>
                  <a:pt x="0" y="0"/>
                </a:lnTo>
                <a:lnTo>
                  <a:pt x="0" y="1046"/>
                </a:lnTo>
                <a:lnTo>
                  <a:pt x="4766" y="1046"/>
                </a:lnTo>
                <a:lnTo>
                  <a:pt x="4464" y="523"/>
                </a:lnTo>
                <a:lnTo>
                  <a:pt x="4766" y="0"/>
                </a:ln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Poppins" panose="00000500000000000000" pitchFamily="2" charset="0"/>
            </a:endParaRPr>
          </a:p>
        </p:txBody>
      </p:sp>
      <p:sp>
        <p:nvSpPr>
          <p:cNvPr id="27" name="Freeform 168">
            <a:extLst>
              <a:ext uri="{FF2B5EF4-FFF2-40B4-BE49-F238E27FC236}">
                <a16:creationId xmlns:a16="http://schemas.microsoft.com/office/drawing/2014/main" id="{626E8B22-B04D-8342-1C23-4DD703741E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28221" y="4053598"/>
            <a:ext cx="2154461" cy="472347"/>
          </a:xfrm>
          <a:custGeom>
            <a:avLst/>
            <a:gdLst>
              <a:gd name="T0" fmla="*/ 1715728 w 4767"/>
              <a:gd name="T1" fmla="*/ 0 h 1047"/>
              <a:gd name="T2" fmla="*/ 0 w 4767"/>
              <a:gd name="T3" fmla="*/ 0 h 1047"/>
              <a:gd name="T4" fmla="*/ 0 w 4767"/>
              <a:gd name="T5" fmla="*/ 375878 h 1047"/>
              <a:gd name="T6" fmla="*/ 1715728 w 4767"/>
              <a:gd name="T7" fmla="*/ 375878 h 1047"/>
              <a:gd name="T8" fmla="*/ 1607010 w 4767"/>
              <a:gd name="T9" fmla="*/ 187939 h 1047"/>
              <a:gd name="T10" fmla="*/ 1715728 w 4767"/>
              <a:gd name="T11" fmla="*/ 0 h 104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767" h="1047">
                <a:moveTo>
                  <a:pt x="4766" y="0"/>
                </a:moveTo>
                <a:lnTo>
                  <a:pt x="0" y="0"/>
                </a:lnTo>
                <a:lnTo>
                  <a:pt x="0" y="1046"/>
                </a:lnTo>
                <a:lnTo>
                  <a:pt x="4766" y="1046"/>
                </a:lnTo>
                <a:lnTo>
                  <a:pt x="4464" y="523"/>
                </a:lnTo>
                <a:lnTo>
                  <a:pt x="4766" y="0"/>
                </a:ln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Poppins" panose="00000500000000000000" pitchFamily="2" charset="0"/>
            </a:endParaRPr>
          </a:p>
        </p:txBody>
      </p:sp>
      <p:sp>
        <p:nvSpPr>
          <p:cNvPr id="28" name="Freeform 222">
            <a:extLst>
              <a:ext uri="{FF2B5EF4-FFF2-40B4-BE49-F238E27FC236}">
                <a16:creationId xmlns:a16="http://schemas.microsoft.com/office/drawing/2014/main" id="{43B7AE59-2F08-6F0C-3879-872C86EE3A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8365" y="2744232"/>
            <a:ext cx="2154460" cy="472347"/>
          </a:xfrm>
          <a:custGeom>
            <a:avLst/>
            <a:gdLst>
              <a:gd name="T0" fmla="*/ 0 w 4766"/>
              <a:gd name="T1" fmla="*/ 0 h 1047"/>
              <a:gd name="T2" fmla="*/ 1715727 w 4766"/>
              <a:gd name="T3" fmla="*/ 0 h 1047"/>
              <a:gd name="T4" fmla="*/ 1715727 w 4766"/>
              <a:gd name="T5" fmla="*/ 375878 h 1047"/>
              <a:gd name="T6" fmla="*/ 0 w 4766"/>
              <a:gd name="T7" fmla="*/ 375878 h 1047"/>
              <a:gd name="T8" fmla="*/ 108381 w 4766"/>
              <a:gd name="T9" fmla="*/ 188298 h 1047"/>
              <a:gd name="T10" fmla="*/ 0 w 4766"/>
              <a:gd name="T11" fmla="*/ 0 h 104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766" h="1047">
                <a:moveTo>
                  <a:pt x="0" y="0"/>
                </a:moveTo>
                <a:lnTo>
                  <a:pt x="4765" y="0"/>
                </a:lnTo>
                <a:lnTo>
                  <a:pt x="4765" y="1046"/>
                </a:lnTo>
                <a:lnTo>
                  <a:pt x="0" y="1046"/>
                </a:lnTo>
                <a:lnTo>
                  <a:pt x="301" y="524"/>
                </a:lnTo>
                <a:lnTo>
                  <a:pt x="0" y="0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Poppins" panose="000005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720DBBF-150F-8695-0C6D-54C175C81F0F}"/>
              </a:ext>
            </a:extLst>
          </p:cNvPr>
          <p:cNvSpPr txBox="1"/>
          <p:nvPr/>
        </p:nvSpPr>
        <p:spPr>
          <a:xfrm>
            <a:off x="8920238" y="1283805"/>
            <a:ext cx="2001762" cy="31572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lnSpc>
                <a:spcPts val="1750"/>
              </a:lnSpc>
            </a:pPr>
            <a:r>
              <a:rPr lang="es-NI" sz="1400" b="1" spc="-15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1 - AGENDA SETTING</a:t>
            </a:r>
            <a:endParaRPr lang="en-US" sz="1400" b="1" spc="-15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D32E799-A733-BFF9-6407-912D9687030E}"/>
              </a:ext>
            </a:extLst>
          </p:cNvPr>
          <p:cNvSpPr txBox="1"/>
          <p:nvPr/>
        </p:nvSpPr>
        <p:spPr>
          <a:xfrm>
            <a:off x="8828221" y="1761196"/>
            <a:ext cx="2557348" cy="1008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50"/>
              </a:lnSpc>
            </a:pPr>
            <a:r>
              <a:rPr lang="en-US" sz="1400" b="1" spc="-15" dirty="0">
                <a:solidFill>
                  <a:schemeClr val="tx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Raised agriculture's significance and profile in national, regional, and continental agendas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0ED2466-04BC-44FA-4FB7-0A9E95BDE25A}"/>
              </a:ext>
            </a:extLst>
          </p:cNvPr>
          <p:cNvSpPr txBox="1"/>
          <p:nvPr/>
        </p:nvSpPr>
        <p:spPr>
          <a:xfrm>
            <a:off x="6310307" y="2796678"/>
            <a:ext cx="1792240" cy="31572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>
              <a:lnSpc>
                <a:spcPts val="1750"/>
              </a:lnSpc>
            </a:pPr>
            <a:r>
              <a:rPr lang="es-NI" sz="1400" b="1" spc="-15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2 - INVESTMENTS</a:t>
            </a:r>
            <a:endParaRPr lang="en-US" sz="1400" b="1" spc="-15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5F7C578-2054-332D-7476-50C91CE6677D}"/>
              </a:ext>
            </a:extLst>
          </p:cNvPr>
          <p:cNvSpPr txBox="1"/>
          <p:nvPr/>
        </p:nvSpPr>
        <p:spPr>
          <a:xfrm>
            <a:off x="5965223" y="3276206"/>
            <a:ext cx="2185945" cy="777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50"/>
              </a:lnSpc>
            </a:pPr>
            <a:r>
              <a:rPr lang="en-US" sz="1400" b="1" spc="-15" dirty="0">
                <a:solidFill>
                  <a:schemeClr val="tx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Increased investment in agriculture across African countries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0B651A0-6748-3ED2-CBCD-AFB5194388B9}"/>
              </a:ext>
            </a:extLst>
          </p:cNvPr>
          <p:cNvSpPr txBox="1"/>
          <p:nvPr/>
        </p:nvSpPr>
        <p:spPr>
          <a:xfrm>
            <a:off x="8917770" y="4115529"/>
            <a:ext cx="1607067" cy="31572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lnSpc>
                <a:spcPts val="1750"/>
              </a:lnSpc>
            </a:pPr>
            <a:r>
              <a:rPr lang="es-NI" sz="1400" b="1" spc="-15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3 - OWNERSHIP </a:t>
            </a:r>
            <a:endParaRPr lang="en-US" sz="1400" b="1" spc="-15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E11AA9A-D74C-D65D-0C69-70BC9EE21EB3}"/>
              </a:ext>
            </a:extLst>
          </p:cNvPr>
          <p:cNvSpPr txBox="1"/>
          <p:nvPr/>
        </p:nvSpPr>
        <p:spPr>
          <a:xfrm>
            <a:off x="8917770" y="4592691"/>
            <a:ext cx="2557348" cy="1008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50"/>
              </a:lnSpc>
            </a:pPr>
            <a:r>
              <a:rPr lang="en-US" sz="1400" b="1" spc="-15" dirty="0">
                <a:solidFill>
                  <a:schemeClr val="tx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Strengthened African ownership and leadership in agricultural development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9663AE43-1BB9-9787-BEE0-3E03C6122DD1}"/>
              </a:ext>
            </a:extLst>
          </p:cNvPr>
          <p:cNvCxnSpPr/>
          <p:nvPr/>
        </p:nvCxnSpPr>
        <p:spPr>
          <a:xfrm>
            <a:off x="8609013" y="666750"/>
            <a:ext cx="0" cy="5524500"/>
          </a:xfrm>
          <a:prstGeom prst="line">
            <a:avLst/>
          </a:prstGeom>
          <a:ln w="101600">
            <a:solidFill>
              <a:schemeClr val="tx2"/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1370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138DA92-73EB-4E81-E1E6-945B88D7455B}"/>
              </a:ext>
            </a:extLst>
          </p:cNvPr>
          <p:cNvSpPr/>
          <p:nvPr/>
        </p:nvSpPr>
        <p:spPr>
          <a:xfrm>
            <a:off x="-118533" y="6155267"/>
            <a:ext cx="12310533" cy="7027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blue background with lines&#10;&#10;Description automatically generated">
            <a:extLst>
              <a:ext uri="{FF2B5EF4-FFF2-40B4-BE49-F238E27FC236}">
                <a16:creationId xmlns:a16="http://schemas.microsoft.com/office/drawing/2014/main" id="{CC734550-967C-E428-44F6-C19CBB34F1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1236" y="0"/>
            <a:ext cx="3956827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F591936-A48D-B2FA-280B-CCFAADF268B6}"/>
              </a:ext>
            </a:extLst>
          </p:cNvPr>
          <p:cNvSpPr txBox="1"/>
          <p:nvPr/>
        </p:nvSpPr>
        <p:spPr>
          <a:xfrm>
            <a:off x="102463" y="1973295"/>
            <a:ext cx="347104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CAADP Progress and Achievements: 2003-2024</a:t>
            </a:r>
          </a:p>
          <a:p>
            <a:endParaRPr lang="en-US" sz="2800" b="1" dirty="0">
              <a:solidFill>
                <a:schemeClr val="bg1"/>
              </a:solidFill>
            </a:endParaRPr>
          </a:p>
          <a:p>
            <a:r>
              <a:rPr lang="en-US" sz="28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ndara" panose="020E0502030303020204" pitchFamily="34" charset="0"/>
              </a:rPr>
              <a:t>II. Strengthened National and Regional Planning Systems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20C0700-A914-25C4-B865-E4A5D1471E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414" y="245522"/>
            <a:ext cx="11823700" cy="5588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944BD1A-F133-6DD3-CAEB-526A48CEB9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650" y="6256863"/>
            <a:ext cx="11696700" cy="533400"/>
          </a:xfrm>
          <a:prstGeom prst="rect">
            <a:avLst/>
          </a:prstGeom>
        </p:spPr>
      </p:pic>
      <p:sp>
        <p:nvSpPr>
          <p:cNvPr id="2" name="Freeform 114">
            <a:extLst>
              <a:ext uri="{FF2B5EF4-FFF2-40B4-BE49-F238E27FC236}">
                <a16:creationId xmlns:a16="http://schemas.microsoft.com/office/drawing/2014/main" id="{7B9EAC68-F302-A091-8EDE-0C2CD68B28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0689" y="1032387"/>
            <a:ext cx="2154461" cy="472348"/>
          </a:xfrm>
          <a:custGeom>
            <a:avLst/>
            <a:gdLst>
              <a:gd name="T0" fmla="*/ 1715728 w 4767"/>
              <a:gd name="T1" fmla="*/ 0 h 1047"/>
              <a:gd name="T2" fmla="*/ 0 w 4767"/>
              <a:gd name="T3" fmla="*/ 0 h 1047"/>
              <a:gd name="T4" fmla="*/ 0 w 4767"/>
              <a:gd name="T5" fmla="*/ 375879 h 1047"/>
              <a:gd name="T6" fmla="*/ 1715728 w 4767"/>
              <a:gd name="T7" fmla="*/ 375879 h 1047"/>
              <a:gd name="T8" fmla="*/ 1607010 w 4767"/>
              <a:gd name="T9" fmla="*/ 187939 h 1047"/>
              <a:gd name="T10" fmla="*/ 1715728 w 4767"/>
              <a:gd name="T11" fmla="*/ 0 h 104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767" h="1047">
                <a:moveTo>
                  <a:pt x="4766" y="0"/>
                </a:moveTo>
                <a:lnTo>
                  <a:pt x="0" y="0"/>
                </a:lnTo>
                <a:lnTo>
                  <a:pt x="0" y="1046"/>
                </a:lnTo>
                <a:lnTo>
                  <a:pt x="4766" y="1046"/>
                </a:lnTo>
                <a:lnTo>
                  <a:pt x="4464" y="523"/>
                </a:lnTo>
                <a:lnTo>
                  <a:pt x="4766" y="0"/>
                </a:ln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Poppins" panose="00000500000000000000" pitchFamily="2" charset="0"/>
            </a:endParaRPr>
          </a:p>
        </p:txBody>
      </p:sp>
      <p:sp>
        <p:nvSpPr>
          <p:cNvPr id="3" name="Freeform 168">
            <a:extLst>
              <a:ext uri="{FF2B5EF4-FFF2-40B4-BE49-F238E27FC236}">
                <a16:creationId xmlns:a16="http://schemas.microsoft.com/office/drawing/2014/main" id="{7FB81EEF-95D2-DF60-5FEB-AF9C7B81CA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0689" y="3320901"/>
            <a:ext cx="2154461" cy="472347"/>
          </a:xfrm>
          <a:custGeom>
            <a:avLst/>
            <a:gdLst>
              <a:gd name="T0" fmla="*/ 1715728 w 4767"/>
              <a:gd name="T1" fmla="*/ 0 h 1047"/>
              <a:gd name="T2" fmla="*/ 0 w 4767"/>
              <a:gd name="T3" fmla="*/ 0 h 1047"/>
              <a:gd name="T4" fmla="*/ 0 w 4767"/>
              <a:gd name="T5" fmla="*/ 375878 h 1047"/>
              <a:gd name="T6" fmla="*/ 1715728 w 4767"/>
              <a:gd name="T7" fmla="*/ 375878 h 1047"/>
              <a:gd name="T8" fmla="*/ 1607010 w 4767"/>
              <a:gd name="T9" fmla="*/ 187939 h 1047"/>
              <a:gd name="T10" fmla="*/ 1715728 w 4767"/>
              <a:gd name="T11" fmla="*/ 0 h 104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767" h="1047">
                <a:moveTo>
                  <a:pt x="4766" y="0"/>
                </a:moveTo>
                <a:lnTo>
                  <a:pt x="0" y="0"/>
                </a:lnTo>
                <a:lnTo>
                  <a:pt x="0" y="1046"/>
                </a:lnTo>
                <a:lnTo>
                  <a:pt x="4766" y="1046"/>
                </a:lnTo>
                <a:lnTo>
                  <a:pt x="4464" y="523"/>
                </a:lnTo>
                <a:lnTo>
                  <a:pt x="4766" y="0"/>
                </a:ln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Poppins" panose="00000500000000000000" pitchFamily="2" charset="0"/>
            </a:endParaRPr>
          </a:p>
        </p:txBody>
      </p:sp>
      <p:sp>
        <p:nvSpPr>
          <p:cNvPr id="4" name="Freeform 222">
            <a:extLst>
              <a:ext uri="{FF2B5EF4-FFF2-40B4-BE49-F238E27FC236}">
                <a16:creationId xmlns:a16="http://schemas.microsoft.com/office/drawing/2014/main" id="{71B36D35-6037-D4C8-28F5-D27EE91739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7762" y="2136814"/>
            <a:ext cx="2154460" cy="472347"/>
          </a:xfrm>
          <a:custGeom>
            <a:avLst/>
            <a:gdLst>
              <a:gd name="T0" fmla="*/ 0 w 4766"/>
              <a:gd name="T1" fmla="*/ 0 h 1047"/>
              <a:gd name="T2" fmla="*/ 1715727 w 4766"/>
              <a:gd name="T3" fmla="*/ 0 h 1047"/>
              <a:gd name="T4" fmla="*/ 1715727 w 4766"/>
              <a:gd name="T5" fmla="*/ 375878 h 1047"/>
              <a:gd name="T6" fmla="*/ 0 w 4766"/>
              <a:gd name="T7" fmla="*/ 375878 h 1047"/>
              <a:gd name="T8" fmla="*/ 108381 w 4766"/>
              <a:gd name="T9" fmla="*/ 188298 h 1047"/>
              <a:gd name="T10" fmla="*/ 0 w 4766"/>
              <a:gd name="T11" fmla="*/ 0 h 104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766" h="1047">
                <a:moveTo>
                  <a:pt x="0" y="0"/>
                </a:moveTo>
                <a:lnTo>
                  <a:pt x="4765" y="0"/>
                </a:lnTo>
                <a:lnTo>
                  <a:pt x="4765" y="1046"/>
                </a:lnTo>
                <a:lnTo>
                  <a:pt x="0" y="1046"/>
                </a:lnTo>
                <a:lnTo>
                  <a:pt x="301" y="524"/>
                </a:lnTo>
                <a:lnTo>
                  <a:pt x="0" y="0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Poppins" panose="00000500000000000000" pitchFamily="2" charset="0"/>
            </a:endParaRPr>
          </a:p>
        </p:txBody>
      </p:sp>
      <p:sp>
        <p:nvSpPr>
          <p:cNvPr id="6" name="Freeform 276">
            <a:extLst>
              <a:ext uri="{FF2B5EF4-FFF2-40B4-BE49-F238E27FC236}">
                <a16:creationId xmlns:a16="http://schemas.microsoft.com/office/drawing/2014/main" id="{D6D96FBF-A75A-0A39-3769-A371BC7DDE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7763" y="4405628"/>
            <a:ext cx="2154460" cy="472347"/>
          </a:xfrm>
          <a:custGeom>
            <a:avLst/>
            <a:gdLst>
              <a:gd name="T0" fmla="*/ 0 w 4766"/>
              <a:gd name="T1" fmla="*/ 0 h 1047"/>
              <a:gd name="T2" fmla="*/ 1715727 w 4766"/>
              <a:gd name="T3" fmla="*/ 0 h 1047"/>
              <a:gd name="T4" fmla="*/ 1715727 w 4766"/>
              <a:gd name="T5" fmla="*/ 375878 h 1047"/>
              <a:gd name="T6" fmla="*/ 0 w 4766"/>
              <a:gd name="T7" fmla="*/ 375878 h 1047"/>
              <a:gd name="T8" fmla="*/ 108381 w 4766"/>
              <a:gd name="T9" fmla="*/ 187939 h 1047"/>
              <a:gd name="T10" fmla="*/ 0 w 4766"/>
              <a:gd name="T11" fmla="*/ 0 h 104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766" h="1047">
                <a:moveTo>
                  <a:pt x="0" y="0"/>
                </a:moveTo>
                <a:lnTo>
                  <a:pt x="4765" y="0"/>
                </a:lnTo>
                <a:lnTo>
                  <a:pt x="4765" y="1046"/>
                </a:lnTo>
                <a:lnTo>
                  <a:pt x="0" y="1046"/>
                </a:lnTo>
                <a:lnTo>
                  <a:pt x="301" y="523"/>
                </a:lnTo>
                <a:lnTo>
                  <a:pt x="0" y="0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Poppins" panose="00000500000000000000" pitchFamily="2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6CD88D6-860B-4313-ACA0-11C1200A68E7}"/>
              </a:ext>
            </a:extLst>
          </p:cNvPr>
          <p:cNvCxnSpPr/>
          <p:nvPr/>
        </p:nvCxnSpPr>
        <p:spPr>
          <a:xfrm>
            <a:off x="8609013" y="666750"/>
            <a:ext cx="0" cy="5524500"/>
          </a:xfrm>
          <a:prstGeom prst="line">
            <a:avLst/>
          </a:prstGeom>
          <a:ln w="101600">
            <a:solidFill>
              <a:schemeClr val="tx2"/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BBE1BCA-31BF-2DAB-5EF0-367D08753234}"/>
              </a:ext>
            </a:extLst>
          </p:cNvPr>
          <p:cNvSpPr txBox="1"/>
          <p:nvPr/>
        </p:nvSpPr>
        <p:spPr>
          <a:xfrm>
            <a:off x="8920237" y="1090482"/>
            <a:ext cx="2154459" cy="31572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lnSpc>
                <a:spcPts val="1750"/>
              </a:lnSpc>
            </a:pPr>
            <a:r>
              <a:rPr lang="es-NI" sz="1200" b="1" spc="-15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1 – ADOPTING CAADP</a:t>
            </a:r>
            <a:endParaRPr lang="en-US" sz="1200" b="1" spc="-15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A07410-394C-253B-F9D6-1AEA53874287}"/>
              </a:ext>
            </a:extLst>
          </p:cNvPr>
          <p:cNvSpPr txBox="1"/>
          <p:nvPr/>
        </p:nvSpPr>
        <p:spPr>
          <a:xfrm>
            <a:off x="8828221" y="1567873"/>
            <a:ext cx="2557348" cy="777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50"/>
              </a:lnSpc>
            </a:pPr>
            <a:r>
              <a:rPr lang="en-US" sz="1400" b="1" spc="-15" dirty="0">
                <a:solidFill>
                  <a:schemeClr val="tx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Countries signed CAADP Compacts as a sign of commitment -45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111004F-41E1-3B41-DF5A-E09B260F0485}"/>
              </a:ext>
            </a:extLst>
          </p:cNvPr>
          <p:cNvSpPr txBox="1"/>
          <p:nvPr/>
        </p:nvSpPr>
        <p:spPr>
          <a:xfrm>
            <a:off x="6237761" y="2196441"/>
            <a:ext cx="2149567" cy="30854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>
              <a:lnSpc>
                <a:spcPts val="1750"/>
              </a:lnSpc>
            </a:pPr>
            <a:r>
              <a:rPr lang="es-NI" sz="1200" b="1" spc="-15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 – NATIONAL PLANNING</a:t>
            </a:r>
            <a:endParaRPr lang="en-US" sz="1200" b="1" spc="-15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6F0E16C-34ED-CB05-EA2B-07CF51DE7773}"/>
              </a:ext>
            </a:extLst>
          </p:cNvPr>
          <p:cNvSpPr txBox="1"/>
          <p:nvPr/>
        </p:nvSpPr>
        <p:spPr>
          <a:xfrm>
            <a:off x="6144620" y="2668788"/>
            <a:ext cx="2185945" cy="1008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50"/>
              </a:lnSpc>
            </a:pPr>
            <a:r>
              <a:rPr lang="en-US" sz="1400" b="1" spc="-15" dirty="0">
                <a:solidFill>
                  <a:schemeClr val="tx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Development of National Agricultural Investment Plans (NAIPs) - 35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172E1CE-FEAD-AF86-90D2-3514C5361C7D}"/>
              </a:ext>
            </a:extLst>
          </p:cNvPr>
          <p:cNvSpPr txBox="1"/>
          <p:nvPr/>
        </p:nvSpPr>
        <p:spPr>
          <a:xfrm>
            <a:off x="8920238" y="3390013"/>
            <a:ext cx="2064910" cy="30854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lnSpc>
                <a:spcPts val="1750"/>
              </a:lnSpc>
            </a:pPr>
            <a:r>
              <a:rPr lang="es-NI" sz="1200" b="1" spc="-15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3 – REGIONAL PLANNING</a:t>
            </a:r>
            <a:endParaRPr lang="en-US" sz="1200" b="1" spc="-15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0AD7C2E-3867-55C0-F69E-093938390712}"/>
              </a:ext>
            </a:extLst>
          </p:cNvPr>
          <p:cNvSpPr txBox="1"/>
          <p:nvPr/>
        </p:nvSpPr>
        <p:spPr>
          <a:xfrm>
            <a:off x="8920238" y="3859994"/>
            <a:ext cx="2557348" cy="777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50"/>
              </a:lnSpc>
            </a:pPr>
            <a:r>
              <a:rPr lang="en-US" sz="1400" b="1" spc="-15" dirty="0">
                <a:solidFill>
                  <a:schemeClr val="tx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Establishment of Regional Agricultural Investment Plans (RAIPs) - 4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B263E1C-1566-17D0-614A-E8FA0869776D}"/>
              </a:ext>
            </a:extLst>
          </p:cNvPr>
          <p:cNvSpPr txBox="1"/>
          <p:nvPr/>
        </p:nvSpPr>
        <p:spPr>
          <a:xfrm>
            <a:off x="6237762" y="4474676"/>
            <a:ext cx="2092801" cy="30495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>
              <a:lnSpc>
                <a:spcPts val="1750"/>
              </a:lnSpc>
            </a:pPr>
            <a:r>
              <a:rPr lang="es-NI" sz="1100" b="1" spc="-15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4- POLICY ENHANCEMENT</a:t>
            </a:r>
            <a:endParaRPr lang="en-US" sz="1100" b="1" spc="-15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8A3DD49-38A3-655E-A229-2D52A151636A}"/>
              </a:ext>
            </a:extLst>
          </p:cNvPr>
          <p:cNvSpPr txBox="1"/>
          <p:nvPr/>
        </p:nvSpPr>
        <p:spPr>
          <a:xfrm>
            <a:off x="6096080" y="4995226"/>
            <a:ext cx="2578996" cy="1008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50"/>
              </a:lnSpc>
            </a:pPr>
            <a:r>
              <a:rPr lang="en-US" sz="1400" b="1" spc="-15" dirty="0">
                <a:solidFill>
                  <a:schemeClr val="tx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Linked agricultural policies to economic policies, with a target of reducing poverty</a:t>
            </a:r>
          </a:p>
        </p:txBody>
      </p:sp>
    </p:spTree>
    <p:extLst>
      <p:ext uri="{BB962C8B-B14F-4D97-AF65-F5344CB8AC3E}">
        <p14:creationId xmlns:p14="http://schemas.microsoft.com/office/powerpoint/2010/main" val="168142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138DA92-73EB-4E81-E1E6-945B88D7455B}"/>
              </a:ext>
            </a:extLst>
          </p:cNvPr>
          <p:cNvSpPr/>
          <p:nvPr/>
        </p:nvSpPr>
        <p:spPr>
          <a:xfrm>
            <a:off x="-118533" y="6155267"/>
            <a:ext cx="12310533" cy="7027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blue background with lines&#10;&#10;Description automatically generated">
            <a:extLst>
              <a:ext uri="{FF2B5EF4-FFF2-40B4-BE49-F238E27FC236}">
                <a16:creationId xmlns:a16="http://schemas.microsoft.com/office/drawing/2014/main" id="{CC734550-967C-E428-44F6-C19CBB34F1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1236" y="0"/>
            <a:ext cx="3956827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F591936-A48D-B2FA-280B-CCFAADF268B6}"/>
              </a:ext>
            </a:extLst>
          </p:cNvPr>
          <p:cNvSpPr txBox="1"/>
          <p:nvPr/>
        </p:nvSpPr>
        <p:spPr>
          <a:xfrm>
            <a:off x="102463" y="1973295"/>
            <a:ext cx="347104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CAADP Progress and Achievements: 2003-2024</a:t>
            </a:r>
          </a:p>
          <a:p>
            <a:endParaRPr lang="en-US" sz="2800" b="1" dirty="0">
              <a:solidFill>
                <a:schemeClr val="bg1"/>
              </a:solidFill>
            </a:endParaRPr>
          </a:p>
          <a:p>
            <a:r>
              <a:rPr lang="en-US" sz="28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ndara" panose="020E0502030303020204" pitchFamily="34" charset="0"/>
              </a:rPr>
              <a:t>III. Established a Robust Monitoring and Reporting Mechanism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20C0700-A914-25C4-B865-E4A5D1471E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414" y="245522"/>
            <a:ext cx="11823700" cy="5588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944BD1A-F133-6DD3-CAEB-526A48CEB9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650" y="6256863"/>
            <a:ext cx="11696700" cy="533400"/>
          </a:xfrm>
          <a:prstGeom prst="rect">
            <a:avLst/>
          </a:prstGeom>
        </p:spPr>
      </p:pic>
      <p:sp>
        <p:nvSpPr>
          <p:cNvPr id="20" name="Freeform 114">
            <a:extLst>
              <a:ext uri="{FF2B5EF4-FFF2-40B4-BE49-F238E27FC236}">
                <a16:creationId xmlns:a16="http://schemas.microsoft.com/office/drawing/2014/main" id="{14AC3685-37EE-E49E-B771-3A1684EA4D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36082" y="1663786"/>
            <a:ext cx="2291258" cy="468740"/>
          </a:xfrm>
          <a:custGeom>
            <a:avLst/>
            <a:gdLst>
              <a:gd name="T0" fmla="*/ 1715728 w 4767"/>
              <a:gd name="T1" fmla="*/ 0 h 1047"/>
              <a:gd name="T2" fmla="*/ 0 w 4767"/>
              <a:gd name="T3" fmla="*/ 0 h 1047"/>
              <a:gd name="T4" fmla="*/ 0 w 4767"/>
              <a:gd name="T5" fmla="*/ 375879 h 1047"/>
              <a:gd name="T6" fmla="*/ 1715728 w 4767"/>
              <a:gd name="T7" fmla="*/ 375879 h 1047"/>
              <a:gd name="T8" fmla="*/ 1607010 w 4767"/>
              <a:gd name="T9" fmla="*/ 187939 h 1047"/>
              <a:gd name="T10" fmla="*/ 1715728 w 4767"/>
              <a:gd name="T11" fmla="*/ 0 h 104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767" h="1047">
                <a:moveTo>
                  <a:pt x="4766" y="0"/>
                </a:moveTo>
                <a:lnTo>
                  <a:pt x="0" y="0"/>
                </a:lnTo>
                <a:lnTo>
                  <a:pt x="0" y="1046"/>
                </a:lnTo>
                <a:lnTo>
                  <a:pt x="4766" y="1046"/>
                </a:lnTo>
                <a:lnTo>
                  <a:pt x="4464" y="523"/>
                </a:lnTo>
                <a:lnTo>
                  <a:pt x="4766" y="0"/>
                </a:ln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Poppins" panose="00000500000000000000" pitchFamily="2" charset="0"/>
            </a:endParaRPr>
          </a:p>
        </p:txBody>
      </p:sp>
      <p:sp>
        <p:nvSpPr>
          <p:cNvPr id="21" name="Freeform 222">
            <a:extLst>
              <a:ext uri="{FF2B5EF4-FFF2-40B4-BE49-F238E27FC236}">
                <a16:creationId xmlns:a16="http://schemas.microsoft.com/office/drawing/2014/main" id="{6408A9C7-4B8D-EA6C-C007-D2DCA91022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3248064"/>
            <a:ext cx="2239193" cy="472347"/>
          </a:xfrm>
          <a:custGeom>
            <a:avLst/>
            <a:gdLst>
              <a:gd name="T0" fmla="*/ 0 w 4766"/>
              <a:gd name="T1" fmla="*/ 0 h 1047"/>
              <a:gd name="T2" fmla="*/ 1715727 w 4766"/>
              <a:gd name="T3" fmla="*/ 0 h 1047"/>
              <a:gd name="T4" fmla="*/ 1715727 w 4766"/>
              <a:gd name="T5" fmla="*/ 375878 h 1047"/>
              <a:gd name="T6" fmla="*/ 0 w 4766"/>
              <a:gd name="T7" fmla="*/ 375878 h 1047"/>
              <a:gd name="T8" fmla="*/ 108381 w 4766"/>
              <a:gd name="T9" fmla="*/ 188298 h 1047"/>
              <a:gd name="T10" fmla="*/ 0 w 4766"/>
              <a:gd name="T11" fmla="*/ 0 h 104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766" h="1047">
                <a:moveTo>
                  <a:pt x="0" y="0"/>
                </a:moveTo>
                <a:lnTo>
                  <a:pt x="4765" y="0"/>
                </a:lnTo>
                <a:lnTo>
                  <a:pt x="4765" y="1046"/>
                </a:lnTo>
                <a:lnTo>
                  <a:pt x="0" y="1046"/>
                </a:lnTo>
                <a:lnTo>
                  <a:pt x="301" y="524"/>
                </a:lnTo>
                <a:lnTo>
                  <a:pt x="0" y="0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Poppins" panose="00000500000000000000" pitchFamily="2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31D72ED-37DE-31D0-1C44-968CCD735D79}"/>
              </a:ext>
            </a:extLst>
          </p:cNvPr>
          <p:cNvCxnSpPr/>
          <p:nvPr/>
        </p:nvCxnSpPr>
        <p:spPr>
          <a:xfrm>
            <a:off x="8609013" y="666750"/>
            <a:ext cx="0" cy="5524500"/>
          </a:xfrm>
          <a:prstGeom prst="line">
            <a:avLst/>
          </a:prstGeom>
          <a:ln w="101600">
            <a:solidFill>
              <a:schemeClr val="tx2"/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8E19BA3E-8D56-907F-15DA-F2D3DC955B79}"/>
              </a:ext>
            </a:extLst>
          </p:cNvPr>
          <p:cNvSpPr txBox="1"/>
          <p:nvPr/>
        </p:nvSpPr>
        <p:spPr>
          <a:xfrm>
            <a:off x="9025630" y="1734448"/>
            <a:ext cx="2154459" cy="30316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lnSpc>
                <a:spcPts val="1750"/>
              </a:lnSpc>
            </a:pPr>
            <a:r>
              <a:rPr lang="es-NI" sz="1050" b="1" spc="-15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1 – TRACKING COMMITMENTS</a:t>
            </a:r>
            <a:endParaRPr lang="en-US" sz="1050" b="1" spc="-15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7F0CDBE-3749-1F80-81F6-D9782ABADF48}"/>
              </a:ext>
            </a:extLst>
          </p:cNvPr>
          <p:cNvSpPr txBox="1"/>
          <p:nvPr/>
        </p:nvSpPr>
        <p:spPr>
          <a:xfrm>
            <a:off x="6180732" y="3314872"/>
            <a:ext cx="2149567" cy="3013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>
              <a:lnSpc>
                <a:spcPts val="1750"/>
              </a:lnSpc>
            </a:pPr>
            <a:r>
              <a:rPr lang="es-NI" sz="1000" b="1" spc="-15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 – UPSCALING BEST PRACTICES</a:t>
            </a:r>
            <a:endParaRPr lang="en-US" sz="1000" b="1" spc="-15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0FD2BBD-3207-6430-15FB-762FEAB06D48}"/>
              </a:ext>
            </a:extLst>
          </p:cNvPr>
          <p:cNvSpPr txBox="1"/>
          <p:nvPr/>
        </p:nvSpPr>
        <p:spPr>
          <a:xfrm>
            <a:off x="6096000" y="3780038"/>
            <a:ext cx="2185945" cy="1469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50"/>
              </a:lnSpc>
            </a:pPr>
            <a:r>
              <a:rPr lang="en-US" sz="1400" b="1" spc="-15" dirty="0">
                <a:solidFill>
                  <a:schemeClr val="tx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The CAADP BR mechanism will be taken forward in the CAADP Strategy and Action Plan: 2026-2035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151835B-EB52-748D-1A21-AE37CB7B8A81}"/>
              </a:ext>
            </a:extLst>
          </p:cNvPr>
          <p:cNvSpPr txBox="1"/>
          <p:nvPr/>
        </p:nvSpPr>
        <p:spPr>
          <a:xfrm>
            <a:off x="8933614" y="2199272"/>
            <a:ext cx="2557348" cy="1008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50"/>
              </a:lnSpc>
            </a:pPr>
            <a:r>
              <a:rPr lang="en-US" sz="1400" b="1" spc="-15" dirty="0">
                <a:solidFill>
                  <a:schemeClr val="tx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Established a robust monitoring and reporting mechanism, the CAADP Biennial Review (BR)</a:t>
            </a:r>
          </a:p>
        </p:txBody>
      </p:sp>
    </p:spTree>
    <p:extLst>
      <p:ext uri="{BB962C8B-B14F-4D97-AF65-F5344CB8AC3E}">
        <p14:creationId xmlns:p14="http://schemas.microsoft.com/office/powerpoint/2010/main" val="751140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138DA92-73EB-4E81-E1E6-945B88D7455B}"/>
              </a:ext>
            </a:extLst>
          </p:cNvPr>
          <p:cNvSpPr/>
          <p:nvPr/>
        </p:nvSpPr>
        <p:spPr>
          <a:xfrm>
            <a:off x="-118533" y="6155267"/>
            <a:ext cx="12310533" cy="7027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blue background with lines&#10;&#10;Description automatically generated">
            <a:extLst>
              <a:ext uri="{FF2B5EF4-FFF2-40B4-BE49-F238E27FC236}">
                <a16:creationId xmlns:a16="http://schemas.microsoft.com/office/drawing/2014/main" id="{CC734550-967C-E428-44F6-C19CBB34F1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8533" y="0"/>
            <a:ext cx="3244300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F591936-A48D-B2FA-280B-CCFAADF268B6}"/>
              </a:ext>
            </a:extLst>
          </p:cNvPr>
          <p:cNvSpPr txBox="1"/>
          <p:nvPr/>
        </p:nvSpPr>
        <p:spPr>
          <a:xfrm>
            <a:off x="-18838" y="1955136"/>
            <a:ext cx="37231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CAADP Challenges: 2003-2024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20C0700-A914-25C4-B865-E4A5D1471E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414" y="245522"/>
            <a:ext cx="11823700" cy="5588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944BD1A-F133-6DD3-CAEB-526A48CEB9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650" y="6256863"/>
            <a:ext cx="11696700" cy="5334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68168245-6BE3-F4E5-10BC-F93D3CFECE9D}"/>
              </a:ext>
            </a:extLst>
          </p:cNvPr>
          <p:cNvGrpSpPr/>
          <p:nvPr/>
        </p:nvGrpSpPr>
        <p:grpSpPr>
          <a:xfrm>
            <a:off x="2921000" y="1168400"/>
            <a:ext cx="9019113" cy="4719618"/>
            <a:chOff x="1061870" y="1018041"/>
            <a:chExt cx="10294596" cy="5214433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535AB74-E38D-57B8-74D8-2FC3F4319517}"/>
                </a:ext>
              </a:extLst>
            </p:cNvPr>
            <p:cNvGrpSpPr/>
            <p:nvPr/>
          </p:nvGrpSpPr>
          <p:grpSpPr>
            <a:xfrm>
              <a:off x="3810000" y="1660474"/>
              <a:ext cx="4572001" cy="4572000"/>
              <a:chOff x="7616824" y="3320947"/>
              <a:chExt cx="9144002" cy="9144000"/>
            </a:xfrm>
          </p:grpSpPr>
          <p:sp>
            <p:nvSpPr>
              <p:cNvPr id="18" name="Shape 6">
                <a:extLst>
                  <a:ext uri="{FF2B5EF4-FFF2-40B4-BE49-F238E27FC236}">
                    <a16:creationId xmlns:a16="http://schemas.microsoft.com/office/drawing/2014/main" id="{790C3163-7CA9-C5C0-09CD-D60EE572CA1A}"/>
                  </a:ext>
                </a:extLst>
              </p:cNvPr>
              <p:cNvSpPr/>
              <p:nvPr/>
            </p:nvSpPr>
            <p:spPr>
              <a:xfrm>
                <a:off x="8323932" y="6798725"/>
                <a:ext cx="2559025" cy="29304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132" extrusionOk="0">
                    <a:moveTo>
                      <a:pt x="13929" y="3851"/>
                    </a:moveTo>
                    <a:cubicBezTo>
                      <a:pt x="14600" y="1451"/>
                      <a:pt x="17626" y="-268"/>
                      <a:pt x="21600" y="376"/>
                    </a:cubicBezTo>
                    <a:cubicBezTo>
                      <a:pt x="21573" y="372"/>
                      <a:pt x="21544" y="364"/>
                      <a:pt x="21517" y="359"/>
                    </a:cubicBezTo>
                    <a:cubicBezTo>
                      <a:pt x="19214" y="-228"/>
                      <a:pt x="4602" y="-1468"/>
                      <a:pt x="0" y="9812"/>
                    </a:cubicBezTo>
                    <a:cubicBezTo>
                      <a:pt x="278" y="12533"/>
                      <a:pt x="886" y="15276"/>
                      <a:pt x="3578" y="20132"/>
                    </a:cubicBezTo>
                    <a:lnTo>
                      <a:pt x="15687" y="15236"/>
                    </a:lnTo>
                    <a:cubicBezTo>
                      <a:pt x="13277" y="10565"/>
                      <a:pt x="13027" y="6823"/>
                      <a:pt x="13929" y="3851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000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19" name="Shape 7">
                <a:extLst>
                  <a:ext uri="{FF2B5EF4-FFF2-40B4-BE49-F238E27FC236}">
                    <a16:creationId xmlns:a16="http://schemas.microsoft.com/office/drawing/2014/main" id="{DE8DB584-5D39-CAAD-F244-B760A69CF758}"/>
                  </a:ext>
                </a:extLst>
              </p:cNvPr>
              <p:cNvSpPr/>
              <p:nvPr/>
            </p:nvSpPr>
            <p:spPr>
              <a:xfrm>
                <a:off x="11064520" y="9225576"/>
                <a:ext cx="2930438" cy="25590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32" h="21600" extrusionOk="0">
                    <a:moveTo>
                      <a:pt x="3851" y="7671"/>
                    </a:moveTo>
                    <a:cubicBezTo>
                      <a:pt x="1451" y="7000"/>
                      <a:pt x="-268" y="3974"/>
                      <a:pt x="376" y="0"/>
                    </a:cubicBezTo>
                    <a:cubicBezTo>
                      <a:pt x="372" y="27"/>
                      <a:pt x="364" y="56"/>
                      <a:pt x="359" y="83"/>
                    </a:cubicBezTo>
                    <a:cubicBezTo>
                      <a:pt x="-228" y="2386"/>
                      <a:pt x="-1468" y="16998"/>
                      <a:pt x="9812" y="21600"/>
                    </a:cubicBezTo>
                    <a:cubicBezTo>
                      <a:pt x="12533" y="21322"/>
                      <a:pt x="15276" y="20714"/>
                      <a:pt x="20132" y="18022"/>
                    </a:cubicBezTo>
                    <a:lnTo>
                      <a:pt x="15236" y="5913"/>
                    </a:lnTo>
                    <a:cubicBezTo>
                      <a:pt x="10565" y="8323"/>
                      <a:pt x="6823" y="8573"/>
                      <a:pt x="3851" y="7671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000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7" name="Shape 8">
                <a:extLst>
                  <a:ext uri="{FF2B5EF4-FFF2-40B4-BE49-F238E27FC236}">
                    <a16:creationId xmlns:a16="http://schemas.microsoft.com/office/drawing/2014/main" id="{CBC44AAA-1F93-512A-D434-A08788739227}"/>
                  </a:ext>
                </a:extLst>
              </p:cNvPr>
              <p:cNvSpPr/>
              <p:nvPr/>
            </p:nvSpPr>
            <p:spPr>
              <a:xfrm>
                <a:off x="13491370" y="6126358"/>
                <a:ext cx="2559025" cy="29304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132" extrusionOk="0">
                    <a:moveTo>
                      <a:pt x="7671" y="16281"/>
                    </a:moveTo>
                    <a:cubicBezTo>
                      <a:pt x="7000" y="18681"/>
                      <a:pt x="3974" y="20400"/>
                      <a:pt x="0" y="19756"/>
                    </a:cubicBezTo>
                    <a:cubicBezTo>
                      <a:pt x="27" y="19760"/>
                      <a:pt x="56" y="19768"/>
                      <a:pt x="83" y="19773"/>
                    </a:cubicBezTo>
                    <a:cubicBezTo>
                      <a:pt x="2386" y="20360"/>
                      <a:pt x="16998" y="21600"/>
                      <a:pt x="21600" y="10320"/>
                    </a:cubicBezTo>
                    <a:cubicBezTo>
                      <a:pt x="21322" y="7599"/>
                      <a:pt x="20714" y="4856"/>
                      <a:pt x="18022" y="0"/>
                    </a:cubicBezTo>
                    <a:lnTo>
                      <a:pt x="5913" y="4896"/>
                    </a:lnTo>
                    <a:cubicBezTo>
                      <a:pt x="8323" y="9567"/>
                      <a:pt x="8573" y="13309"/>
                      <a:pt x="7671" y="16281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000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8" name="Shape 9">
                <a:extLst>
                  <a:ext uri="{FF2B5EF4-FFF2-40B4-BE49-F238E27FC236}">
                    <a16:creationId xmlns:a16="http://schemas.microsoft.com/office/drawing/2014/main" id="{D4989907-CBA0-49F7-8082-D5E4EC6AB288}"/>
                  </a:ext>
                </a:extLst>
              </p:cNvPr>
              <p:cNvSpPr/>
              <p:nvPr/>
            </p:nvSpPr>
            <p:spPr>
              <a:xfrm>
                <a:off x="10381493" y="4067179"/>
                <a:ext cx="2930438" cy="25590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32" h="21600" extrusionOk="0">
                    <a:moveTo>
                      <a:pt x="16281" y="13929"/>
                    </a:moveTo>
                    <a:cubicBezTo>
                      <a:pt x="18681" y="14600"/>
                      <a:pt x="20400" y="17626"/>
                      <a:pt x="19756" y="21600"/>
                    </a:cubicBezTo>
                    <a:cubicBezTo>
                      <a:pt x="19760" y="21573"/>
                      <a:pt x="19768" y="21544"/>
                      <a:pt x="19773" y="21517"/>
                    </a:cubicBezTo>
                    <a:cubicBezTo>
                      <a:pt x="20360" y="19214"/>
                      <a:pt x="21600" y="4602"/>
                      <a:pt x="10320" y="0"/>
                    </a:cubicBezTo>
                    <a:cubicBezTo>
                      <a:pt x="7599" y="278"/>
                      <a:pt x="4856" y="886"/>
                      <a:pt x="0" y="3578"/>
                    </a:cubicBezTo>
                    <a:lnTo>
                      <a:pt x="4896" y="15687"/>
                    </a:lnTo>
                    <a:cubicBezTo>
                      <a:pt x="9567" y="13277"/>
                      <a:pt x="13309" y="13027"/>
                      <a:pt x="16281" y="13929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000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29" name="Shape 10">
                <a:extLst>
                  <a:ext uri="{FF2B5EF4-FFF2-40B4-BE49-F238E27FC236}">
                    <a16:creationId xmlns:a16="http://schemas.microsoft.com/office/drawing/2014/main" id="{72161FC6-1D68-A97E-997B-F75E7B03B2D7}"/>
                  </a:ext>
                </a:extLst>
              </p:cNvPr>
              <p:cNvSpPr/>
              <p:nvPr/>
            </p:nvSpPr>
            <p:spPr>
              <a:xfrm>
                <a:off x="8314706" y="4482608"/>
                <a:ext cx="3089936" cy="37502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42" h="21600" extrusionOk="0">
                    <a:moveTo>
                      <a:pt x="18755" y="8290"/>
                    </a:moveTo>
                    <a:lnTo>
                      <a:pt x="13932" y="0"/>
                    </a:lnTo>
                    <a:cubicBezTo>
                      <a:pt x="4453" y="4270"/>
                      <a:pt x="-758" y="12901"/>
                      <a:pt x="90" y="21600"/>
                    </a:cubicBezTo>
                    <a:cubicBezTo>
                      <a:pt x="3767" y="12143"/>
                      <a:pt x="15444" y="13183"/>
                      <a:pt x="17285" y="13675"/>
                    </a:cubicBezTo>
                    <a:cubicBezTo>
                      <a:pt x="18392" y="13854"/>
                      <a:pt x="19594" y="14276"/>
                      <a:pt x="20842" y="15000"/>
                    </a:cubicBezTo>
                    <a:cubicBezTo>
                      <a:pt x="20781" y="13165"/>
                      <a:pt x="19921" y="10282"/>
                      <a:pt x="18755" y="829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000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30" name="Shape 11">
                <a:extLst>
                  <a:ext uri="{FF2B5EF4-FFF2-40B4-BE49-F238E27FC236}">
                    <a16:creationId xmlns:a16="http://schemas.microsoft.com/office/drawing/2014/main" id="{17CAA5B8-6DBE-335C-16E9-DBE2AFF1A310}"/>
                  </a:ext>
                </a:extLst>
              </p:cNvPr>
              <p:cNvSpPr/>
              <p:nvPr/>
            </p:nvSpPr>
            <p:spPr>
              <a:xfrm>
                <a:off x="8748402" y="8700839"/>
                <a:ext cx="3750200" cy="30899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842" extrusionOk="0">
                    <a:moveTo>
                      <a:pt x="8290" y="2087"/>
                    </a:moveTo>
                    <a:lnTo>
                      <a:pt x="0" y="6910"/>
                    </a:lnTo>
                    <a:cubicBezTo>
                      <a:pt x="4270" y="16389"/>
                      <a:pt x="12901" y="21600"/>
                      <a:pt x="21600" y="20752"/>
                    </a:cubicBezTo>
                    <a:cubicBezTo>
                      <a:pt x="12143" y="17075"/>
                      <a:pt x="13183" y="5398"/>
                      <a:pt x="13675" y="3557"/>
                    </a:cubicBezTo>
                    <a:cubicBezTo>
                      <a:pt x="13854" y="2450"/>
                      <a:pt x="14276" y="1248"/>
                      <a:pt x="15000" y="0"/>
                    </a:cubicBezTo>
                    <a:cubicBezTo>
                      <a:pt x="13165" y="61"/>
                      <a:pt x="10282" y="921"/>
                      <a:pt x="8290" y="208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000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31" name="Shape 12">
                <a:extLst>
                  <a:ext uri="{FF2B5EF4-FFF2-40B4-BE49-F238E27FC236}">
                    <a16:creationId xmlns:a16="http://schemas.microsoft.com/office/drawing/2014/main" id="{4B5E706A-2A8D-23E1-BB04-C50ACB4E1BA6}"/>
                  </a:ext>
                </a:extLst>
              </p:cNvPr>
              <p:cNvSpPr/>
              <p:nvPr/>
            </p:nvSpPr>
            <p:spPr>
              <a:xfrm>
                <a:off x="12973007" y="7622460"/>
                <a:ext cx="3089936" cy="37502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42" h="21600" extrusionOk="0">
                    <a:moveTo>
                      <a:pt x="2087" y="13310"/>
                    </a:moveTo>
                    <a:lnTo>
                      <a:pt x="6910" y="21600"/>
                    </a:lnTo>
                    <a:cubicBezTo>
                      <a:pt x="16389" y="17330"/>
                      <a:pt x="21600" y="8699"/>
                      <a:pt x="20752" y="0"/>
                    </a:cubicBezTo>
                    <a:cubicBezTo>
                      <a:pt x="17075" y="9457"/>
                      <a:pt x="5398" y="8417"/>
                      <a:pt x="3557" y="7925"/>
                    </a:cubicBezTo>
                    <a:cubicBezTo>
                      <a:pt x="2450" y="7746"/>
                      <a:pt x="1248" y="7324"/>
                      <a:pt x="0" y="6600"/>
                    </a:cubicBezTo>
                    <a:cubicBezTo>
                      <a:pt x="61" y="8435"/>
                      <a:pt x="921" y="11318"/>
                      <a:pt x="2087" y="1331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000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32" name="Shape 13">
                <a:extLst>
                  <a:ext uri="{FF2B5EF4-FFF2-40B4-BE49-F238E27FC236}">
                    <a16:creationId xmlns:a16="http://schemas.microsoft.com/office/drawing/2014/main" id="{123A9A55-FD52-4395-8703-8AD4BD0DE48D}"/>
                  </a:ext>
                </a:extLst>
              </p:cNvPr>
              <p:cNvSpPr/>
              <p:nvPr/>
            </p:nvSpPr>
            <p:spPr>
              <a:xfrm>
                <a:off x="11883966" y="4059383"/>
                <a:ext cx="3750201" cy="30899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842" extrusionOk="0">
                    <a:moveTo>
                      <a:pt x="13310" y="18755"/>
                    </a:moveTo>
                    <a:lnTo>
                      <a:pt x="21600" y="13932"/>
                    </a:lnTo>
                    <a:cubicBezTo>
                      <a:pt x="17330" y="4453"/>
                      <a:pt x="8699" y="-758"/>
                      <a:pt x="0" y="90"/>
                    </a:cubicBezTo>
                    <a:cubicBezTo>
                      <a:pt x="9457" y="3767"/>
                      <a:pt x="8417" y="15444"/>
                      <a:pt x="7925" y="17285"/>
                    </a:cubicBezTo>
                    <a:cubicBezTo>
                      <a:pt x="7746" y="18392"/>
                      <a:pt x="7324" y="19594"/>
                      <a:pt x="6600" y="20842"/>
                    </a:cubicBezTo>
                    <a:cubicBezTo>
                      <a:pt x="8435" y="20781"/>
                      <a:pt x="11318" y="19921"/>
                      <a:pt x="13310" y="18755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000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7A7B1FAE-8E81-21D7-1568-D57BB994FAAB}"/>
                  </a:ext>
                </a:extLst>
              </p:cNvPr>
              <p:cNvSpPr/>
              <p:nvPr/>
            </p:nvSpPr>
            <p:spPr>
              <a:xfrm>
                <a:off x="7828358" y="3583508"/>
                <a:ext cx="8683143" cy="8683139"/>
              </a:xfrm>
              <a:prstGeom prst="ellipse">
                <a:avLst/>
              </a:prstGeom>
              <a:noFill/>
              <a:ln w="38100" cap="rnd">
                <a:solidFill>
                  <a:schemeClr val="bg1">
                    <a:lumMod val="8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599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D831926C-6FB8-5E03-B563-AAAA97940123}"/>
                  </a:ext>
                </a:extLst>
              </p:cNvPr>
              <p:cNvSpPr/>
              <p:nvPr/>
            </p:nvSpPr>
            <p:spPr>
              <a:xfrm>
                <a:off x="11962799" y="3320947"/>
                <a:ext cx="447558" cy="447554"/>
              </a:xfrm>
              <a:prstGeom prst="ellipse">
                <a:avLst/>
              </a:prstGeom>
              <a:solidFill>
                <a:schemeClr val="accent2"/>
              </a:solidFill>
              <a:ln w="508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599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AE5C9AB7-0773-F8FB-4B2E-85D483AB13D4}"/>
                  </a:ext>
                </a:extLst>
              </p:cNvPr>
              <p:cNvSpPr/>
              <p:nvPr/>
            </p:nvSpPr>
            <p:spPr>
              <a:xfrm>
                <a:off x="11962799" y="12017393"/>
                <a:ext cx="447558" cy="447554"/>
              </a:xfrm>
              <a:prstGeom prst="ellipse">
                <a:avLst/>
              </a:prstGeom>
              <a:solidFill>
                <a:schemeClr val="accent4"/>
              </a:solidFill>
              <a:ln w="508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599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37001AB8-B5C3-3577-E990-2AFBE5A5EE55}"/>
                  </a:ext>
                </a:extLst>
              </p:cNvPr>
              <p:cNvSpPr/>
              <p:nvPr/>
            </p:nvSpPr>
            <p:spPr>
              <a:xfrm rot="16200000">
                <a:off x="7616824" y="7587990"/>
                <a:ext cx="447554" cy="447554"/>
              </a:xfrm>
              <a:prstGeom prst="ellipse">
                <a:avLst/>
              </a:prstGeom>
              <a:solidFill>
                <a:schemeClr val="accent1"/>
              </a:solidFill>
              <a:ln w="508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599" dirty="0">
                  <a:latin typeface="Lato Light" panose="020F0502020204030203" pitchFamily="34" charset="0"/>
                </a:endParaRPr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FDCDE4E1-F5D3-B2C8-14C9-318CEB6BE92E}"/>
                  </a:ext>
                </a:extLst>
              </p:cNvPr>
              <p:cNvSpPr/>
              <p:nvPr/>
            </p:nvSpPr>
            <p:spPr>
              <a:xfrm rot="16200000">
                <a:off x="16313272" y="7587990"/>
                <a:ext cx="447554" cy="447554"/>
              </a:xfrm>
              <a:prstGeom prst="ellipse">
                <a:avLst/>
              </a:prstGeom>
              <a:solidFill>
                <a:schemeClr val="accent3"/>
              </a:solidFill>
              <a:ln w="508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599" dirty="0">
                  <a:latin typeface="Lato Light" panose="020F0502020204030203" pitchFamily="34" charset="0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9431F61-F78D-F6F7-660A-6632714B546F}"/>
                </a:ext>
              </a:extLst>
            </p:cNvPr>
            <p:cNvSpPr txBox="1"/>
            <p:nvPr/>
          </p:nvSpPr>
          <p:spPr>
            <a:xfrm>
              <a:off x="1772175" y="1018041"/>
              <a:ext cx="9584290" cy="7140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b="1" dirty="0">
                  <a:latin typeface="Candara" panose="020E0502030303020204" pitchFamily="34" charset="0"/>
                </a:rPr>
                <a:t>Despite these achievements, CAADP implementation has been slow, and no country is on track to meet the Malabo Declaration commitments by 2025. As a result: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F35633E-00FB-B503-557B-51ABBDD1C392}"/>
                </a:ext>
              </a:extLst>
            </p:cNvPr>
            <p:cNvSpPr txBox="1"/>
            <p:nvPr/>
          </p:nvSpPr>
          <p:spPr>
            <a:xfrm>
              <a:off x="8597165" y="2296500"/>
              <a:ext cx="2545500" cy="1077218"/>
            </a:xfrm>
            <a:prstGeom prst="rect">
              <a:avLst/>
            </a:prstGeom>
            <a:noFill/>
          </p:spPr>
          <p:txBody>
            <a:bodyPr wrap="square" rtlCol="0" anchor="t" anchorCtr="0">
              <a:spAutoFit/>
            </a:bodyPr>
            <a:lstStyle/>
            <a:p>
              <a:r>
                <a:rPr lang="en-US" sz="1600" b="1" dirty="0">
                  <a:solidFill>
                    <a:schemeClr val="accent2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Rising costs have made healthy diets unaffordable for 925 million people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A079E22-E9D2-E901-BFFD-7948269E1DCF}"/>
                </a:ext>
              </a:extLst>
            </p:cNvPr>
            <p:cNvSpPr txBox="1"/>
            <p:nvPr/>
          </p:nvSpPr>
          <p:spPr>
            <a:xfrm>
              <a:off x="8548795" y="4546434"/>
              <a:ext cx="2807671" cy="1077218"/>
            </a:xfrm>
            <a:prstGeom prst="rect">
              <a:avLst/>
            </a:prstGeom>
            <a:noFill/>
          </p:spPr>
          <p:txBody>
            <a:bodyPr wrap="square" rtlCol="0" anchor="t" anchorCtr="0">
              <a:spAutoFit/>
            </a:bodyPr>
            <a:lstStyle/>
            <a:p>
              <a:r>
                <a:rPr lang="en-US" sz="1600" b="1" dirty="0">
                  <a:solidFill>
                    <a:schemeClr val="accent3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Growing rates of obesity and related issues add to the continent’s health and economic burden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C81D364-6349-740A-AEF1-DFF430F2BF33}"/>
                </a:ext>
              </a:extLst>
            </p:cNvPr>
            <p:cNvSpPr txBox="1"/>
            <p:nvPr/>
          </p:nvSpPr>
          <p:spPr>
            <a:xfrm>
              <a:off x="1358899" y="2451358"/>
              <a:ext cx="2332491" cy="830997"/>
            </a:xfrm>
            <a:prstGeom prst="rect">
              <a:avLst/>
            </a:prstGeom>
            <a:noFill/>
          </p:spPr>
          <p:txBody>
            <a:bodyPr wrap="square" rtlCol="0" anchor="t" anchorCtr="0">
              <a:spAutoFit/>
            </a:bodyPr>
            <a:lstStyle/>
            <a:p>
              <a:pPr algn="r"/>
              <a:r>
                <a:rPr lang="en-US" sz="1600" b="1" dirty="0">
                  <a:solidFill>
                    <a:schemeClr val="accent1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280 million Africans (20 %) experience hunger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D1BE917-26A4-07B0-13D6-95CA7EF780A7}"/>
                </a:ext>
              </a:extLst>
            </p:cNvPr>
            <p:cNvSpPr txBox="1"/>
            <p:nvPr/>
          </p:nvSpPr>
          <p:spPr>
            <a:xfrm>
              <a:off x="1061870" y="4914118"/>
              <a:ext cx="2562441" cy="584775"/>
            </a:xfrm>
            <a:prstGeom prst="rect">
              <a:avLst/>
            </a:prstGeom>
            <a:noFill/>
          </p:spPr>
          <p:txBody>
            <a:bodyPr wrap="square" rtlCol="0" anchor="t" anchorCtr="0">
              <a:spAutoFit/>
            </a:bodyPr>
            <a:lstStyle/>
            <a:p>
              <a:pPr algn="r"/>
              <a:r>
                <a:rPr lang="en-US" sz="1600" b="1" dirty="0">
                  <a:solidFill>
                    <a:schemeClr val="accent4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Malnutrition remains a severe issue</a:t>
              </a:r>
            </a:p>
          </p:txBody>
        </p:sp>
        <p:sp>
          <p:nvSpPr>
            <p:cNvPr id="14" name="Freeform 857">
              <a:extLst>
                <a:ext uri="{FF2B5EF4-FFF2-40B4-BE49-F238E27FC236}">
                  <a16:creationId xmlns:a16="http://schemas.microsoft.com/office/drawing/2014/main" id="{34D243DB-9674-34C6-8703-D344D42F88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1059" y="4754963"/>
              <a:ext cx="497255" cy="481796"/>
            </a:xfrm>
            <a:custGeom>
              <a:avLst/>
              <a:gdLst/>
              <a:ahLst/>
              <a:cxnLst/>
              <a:rect l="0" t="0" r="r" b="b"/>
              <a:pathLst>
                <a:path w="306027" h="296502">
                  <a:moveTo>
                    <a:pt x="247473" y="249351"/>
                  </a:moveTo>
                  <a:cubicBezTo>
                    <a:pt x="248532" y="250371"/>
                    <a:pt x="248884" y="251392"/>
                    <a:pt x="248884" y="252753"/>
                  </a:cubicBezTo>
                  <a:cubicBezTo>
                    <a:pt x="248884" y="253773"/>
                    <a:pt x="248532" y="254794"/>
                    <a:pt x="247473" y="255814"/>
                  </a:cubicBezTo>
                  <a:cubicBezTo>
                    <a:pt x="246768" y="256495"/>
                    <a:pt x="245709" y="256835"/>
                    <a:pt x="244298" y="256835"/>
                  </a:cubicBezTo>
                  <a:cubicBezTo>
                    <a:pt x="243240" y="256835"/>
                    <a:pt x="241829" y="256495"/>
                    <a:pt x="241123" y="255814"/>
                  </a:cubicBezTo>
                  <a:cubicBezTo>
                    <a:pt x="240418" y="254794"/>
                    <a:pt x="239712" y="253773"/>
                    <a:pt x="239712" y="252753"/>
                  </a:cubicBezTo>
                  <a:cubicBezTo>
                    <a:pt x="239712" y="251392"/>
                    <a:pt x="240418" y="250371"/>
                    <a:pt x="241123" y="249691"/>
                  </a:cubicBezTo>
                  <a:cubicBezTo>
                    <a:pt x="242887" y="247650"/>
                    <a:pt x="246062" y="247990"/>
                    <a:pt x="247473" y="249351"/>
                  </a:cubicBezTo>
                  <a:close/>
                  <a:moveTo>
                    <a:pt x="226836" y="247650"/>
                  </a:moveTo>
                  <a:cubicBezTo>
                    <a:pt x="229306" y="247650"/>
                    <a:pt x="231422" y="249767"/>
                    <a:pt x="231422" y="252589"/>
                  </a:cubicBezTo>
                  <a:cubicBezTo>
                    <a:pt x="231422" y="254706"/>
                    <a:pt x="229306" y="256822"/>
                    <a:pt x="226836" y="256822"/>
                  </a:cubicBezTo>
                  <a:cubicBezTo>
                    <a:pt x="224367" y="256822"/>
                    <a:pt x="222250" y="254706"/>
                    <a:pt x="222250" y="252589"/>
                  </a:cubicBezTo>
                  <a:cubicBezTo>
                    <a:pt x="222250" y="249767"/>
                    <a:pt x="224367" y="247650"/>
                    <a:pt x="226836" y="247650"/>
                  </a:cubicBezTo>
                  <a:close/>
                  <a:moveTo>
                    <a:pt x="207433" y="247650"/>
                  </a:moveTo>
                  <a:cubicBezTo>
                    <a:pt x="210256" y="247650"/>
                    <a:pt x="212372" y="249767"/>
                    <a:pt x="212372" y="252589"/>
                  </a:cubicBezTo>
                  <a:cubicBezTo>
                    <a:pt x="212372" y="254706"/>
                    <a:pt x="210256" y="256822"/>
                    <a:pt x="207433" y="256822"/>
                  </a:cubicBezTo>
                  <a:cubicBezTo>
                    <a:pt x="204964" y="256822"/>
                    <a:pt x="203200" y="254706"/>
                    <a:pt x="203200" y="252589"/>
                  </a:cubicBezTo>
                  <a:cubicBezTo>
                    <a:pt x="203200" y="249767"/>
                    <a:pt x="204964" y="247650"/>
                    <a:pt x="207433" y="247650"/>
                  </a:cubicBezTo>
                  <a:close/>
                  <a:moveTo>
                    <a:pt x="174019" y="240934"/>
                  </a:moveTo>
                  <a:cubicBezTo>
                    <a:pt x="167538" y="240934"/>
                    <a:pt x="162497" y="246429"/>
                    <a:pt x="162497" y="253023"/>
                  </a:cubicBezTo>
                  <a:cubicBezTo>
                    <a:pt x="162497" y="259251"/>
                    <a:pt x="167538" y="264746"/>
                    <a:pt x="174019" y="264746"/>
                  </a:cubicBezTo>
                  <a:cubicBezTo>
                    <a:pt x="180500" y="264746"/>
                    <a:pt x="185541" y="259251"/>
                    <a:pt x="185541" y="253023"/>
                  </a:cubicBezTo>
                  <a:cubicBezTo>
                    <a:pt x="185541" y="246429"/>
                    <a:pt x="180500" y="240934"/>
                    <a:pt x="174019" y="240934"/>
                  </a:cubicBezTo>
                  <a:close/>
                  <a:moveTo>
                    <a:pt x="174019" y="231775"/>
                  </a:moveTo>
                  <a:cubicBezTo>
                    <a:pt x="185541" y="231775"/>
                    <a:pt x="194902" y="241300"/>
                    <a:pt x="194902" y="253023"/>
                  </a:cubicBezTo>
                  <a:cubicBezTo>
                    <a:pt x="194902" y="264746"/>
                    <a:pt x="185541" y="274271"/>
                    <a:pt x="174019" y="274271"/>
                  </a:cubicBezTo>
                  <a:cubicBezTo>
                    <a:pt x="164298" y="274271"/>
                    <a:pt x="156016" y="266944"/>
                    <a:pt x="153856" y="257419"/>
                  </a:cubicBezTo>
                  <a:lnTo>
                    <a:pt x="60243" y="257419"/>
                  </a:lnTo>
                  <a:cubicBezTo>
                    <a:pt x="57722" y="257419"/>
                    <a:pt x="55562" y="255221"/>
                    <a:pt x="55562" y="253023"/>
                  </a:cubicBezTo>
                  <a:cubicBezTo>
                    <a:pt x="55562" y="250092"/>
                    <a:pt x="57722" y="247894"/>
                    <a:pt x="60243" y="247894"/>
                  </a:cubicBezTo>
                  <a:lnTo>
                    <a:pt x="153856" y="247894"/>
                  </a:lnTo>
                  <a:cubicBezTo>
                    <a:pt x="156016" y="238736"/>
                    <a:pt x="164298" y="231775"/>
                    <a:pt x="174019" y="231775"/>
                  </a:cubicBezTo>
                  <a:close/>
                  <a:moveTo>
                    <a:pt x="241123" y="200138"/>
                  </a:moveTo>
                  <a:cubicBezTo>
                    <a:pt x="242887" y="198437"/>
                    <a:pt x="246062" y="198437"/>
                    <a:pt x="247473" y="200138"/>
                  </a:cubicBezTo>
                  <a:cubicBezTo>
                    <a:pt x="248532" y="201158"/>
                    <a:pt x="248884" y="202179"/>
                    <a:pt x="248884" y="203199"/>
                  </a:cubicBezTo>
                  <a:cubicBezTo>
                    <a:pt x="248884" y="204560"/>
                    <a:pt x="248532" y="205581"/>
                    <a:pt x="247473" y="206261"/>
                  </a:cubicBezTo>
                  <a:cubicBezTo>
                    <a:pt x="246768" y="207282"/>
                    <a:pt x="245709" y="207622"/>
                    <a:pt x="244298" y="207622"/>
                  </a:cubicBezTo>
                  <a:cubicBezTo>
                    <a:pt x="243240" y="207622"/>
                    <a:pt x="241829" y="207282"/>
                    <a:pt x="241123" y="206261"/>
                  </a:cubicBezTo>
                  <a:cubicBezTo>
                    <a:pt x="240418" y="205581"/>
                    <a:pt x="239712" y="204560"/>
                    <a:pt x="239712" y="203199"/>
                  </a:cubicBezTo>
                  <a:cubicBezTo>
                    <a:pt x="239712" y="202179"/>
                    <a:pt x="240418" y="201158"/>
                    <a:pt x="241123" y="200138"/>
                  </a:cubicBezTo>
                  <a:close/>
                  <a:moveTo>
                    <a:pt x="226836" y="198437"/>
                  </a:moveTo>
                  <a:cubicBezTo>
                    <a:pt x="229306" y="198437"/>
                    <a:pt x="231422" y="200554"/>
                    <a:pt x="231422" y="203023"/>
                  </a:cubicBezTo>
                  <a:cubicBezTo>
                    <a:pt x="231422" y="205493"/>
                    <a:pt x="229306" y="207609"/>
                    <a:pt x="226836" y="207609"/>
                  </a:cubicBezTo>
                  <a:cubicBezTo>
                    <a:pt x="224367" y="207609"/>
                    <a:pt x="222250" y="205493"/>
                    <a:pt x="222250" y="203023"/>
                  </a:cubicBezTo>
                  <a:cubicBezTo>
                    <a:pt x="222250" y="200554"/>
                    <a:pt x="224367" y="198437"/>
                    <a:pt x="226836" y="198437"/>
                  </a:cubicBezTo>
                  <a:close/>
                  <a:moveTo>
                    <a:pt x="207433" y="198437"/>
                  </a:moveTo>
                  <a:cubicBezTo>
                    <a:pt x="210256" y="198437"/>
                    <a:pt x="212372" y="200554"/>
                    <a:pt x="212372" y="203023"/>
                  </a:cubicBezTo>
                  <a:cubicBezTo>
                    <a:pt x="212372" y="205493"/>
                    <a:pt x="210256" y="207609"/>
                    <a:pt x="207433" y="207609"/>
                  </a:cubicBezTo>
                  <a:cubicBezTo>
                    <a:pt x="204964" y="207609"/>
                    <a:pt x="203200" y="205493"/>
                    <a:pt x="203200" y="203023"/>
                  </a:cubicBezTo>
                  <a:cubicBezTo>
                    <a:pt x="203200" y="200554"/>
                    <a:pt x="204964" y="198437"/>
                    <a:pt x="207433" y="198437"/>
                  </a:cubicBezTo>
                  <a:close/>
                  <a:moveTo>
                    <a:pt x="188736" y="198437"/>
                  </a:moveTo>
                  <a:cubicBezTo>
                    <a:pt x="191206" y="198437"/>
                    <a:pt x="193322" y="200554"/>
                    <a:pt x="193322" y="203023"/>
                  </a:cubicBezTo>
                  <a:cubicBezTo>
                    <a:pt x="193322" y="205493"/>
                    <a:pt x="191206" y="207609"/>
                    <a:pt x="188736" y="207609"/>
                  </a:cubicBezTo>
                  <a:cubicBezTo>
                    <a:pt x="186267" y="207609"/>
                    <a:pt x="184150" y="205493"/>
                    <a:pt x="184150" y="203023"/>
                  </a:cubicBezTo>
                  <a:cubicBezTo>
                    <a:pt x="184150" y="200554"/>
                    <a:pt x="186267" y="198437"/>
                    <a:pt x="188736" y="198437"/>
                  </a:cubicBezTo>
                  <a:close/>
                  <a:moveTo>
                    <a:pt x="171450" y="198437"/>
                  </a:moveTo>
                  <a:cubicBezTo>
                    <a:pt x="174014" y="198437"/>
                    <a:pt x="175846" y="200554"/>
                    <a:pt x="175846" y="203023"/>
                  </a:cubicBezTo>
                  <a:cubicBezTo>
                    <a:pt x="175846" y="205493"/>
                    <a:pt x="174014" y="207609"/>
                    <a:pt x="171450" y="207609"/>
                  </a:cubicBezTo>
                  <a:cubicBezTo>
                    <a:pt x="168519" y="207609"/>
                    <a:pt x="166687" y="205493"/>
                    <a:pt x="166687" y="203023"/>
                  </a:cubicBezTo>
                  <a:cubicBezTo>
                    <a:pt x="166687" y="200554"/>
                    <a:pt x="168519" y="198437"/>
                    <a:pt x="171450" y="198437"/>
                  </a:cubicBezTo>
                  <a:close/>
                  <a:moveTo>
                    <a:pt x="152223" y="198437"/>
                  </a:moveTo>
                  <a:cubicBezTo>
                    <a:pt x="154693" y="198437"/>
                    <a:pt x="156809" y="200554"/>
                    <a:pt x="156809" y="203023"/>
                  </a:cubicBezTo>
                  <a:cubicBezTo>
                    <a:pt x="156809" y="205493"/>
                    <a:pt x="154693" y="207609"/>
                    <a:pt x="152223" y="207609"/>
                  </a:cubicBezTo>
                  <a:cubicBezTo>
                    <a:pt x="149754" y="207609"/>
                    <a:pt x="147637" y="205493"/>
                    <a:pt x="147637" y="203023"/>
                  </a:cubicBezTo>
                  <a:cubicBezTo>
                    <a:pt x="147637" y="200554"/>
                    <a:pt x="149754" y="198437"/>
                    <a:pt x="152223" y="198437"/>
                  </a:cubicBezTo>
                  <a:close/>
                  <a:moveTo>
                    <a:pt x="132983" y="198437"/>
                  </a:moveTo>
                  <a:cubicBezTo>
                    <a:pt x="135914" y="198437"/>
                    <a:pt x="137746" y="200554"/>
                    <a:pt x="137746" y="203023"/>
                  </a:cubicBezTo>
                  <a:cubicBezTo>
                    <a:pt x="137746" y="205493"/>
                    <a:pt x="135914" y="207609"/>
                    <a:pt x="132983" y="207609"/>
                  </a:cubicBezTo>
                  <a:cubicBezTo>
                    <a:pt x="130419" y="207609"/>
                    <a:pt x="128587" y="205493"/>
                    <a:pt x="128587" y="203023"/>
                  </a:cubicBezTo>
                  <a:cubicBezTo>
                    <a:pt x="128587" y="200554"/>
                    <a:pt x="130419" y="198437"/>
                    <a:pt x="132983" y="198437"/>
                  </a:cubicBezTo>
                  <a:close/>
                  <a:moveTo>
                    <a:pt x="99908" y="192087"/>
                  </a:moveTo>
                  <a:cubicBezTo>
                    <a:pt x="93470" y="192087"/>
                    <a:pt x="88464" y="197216"/>
                    <a:pt x="88464" y="203810"/>
                  </a:cubicBezTo>
                  <a:cubicBezTo>
                    <a:pt x="88464" y="210405"/>
                    <a:pt x="93470" y="215534"/>
                    <a:pt x="99908" y="215534"/>
                  </a:cubicBezTo>
                  <a:cubicBezTo>
                    <a:pt x="105987" y="215534"/>
                    <a:pt x="111352" y="210405"/>
                    <a:pt x="111352" y="203810"/>
                  </a:cubicBezTo>
                  <a:cubicBezTo>
                    <a:pt x="111352" y="197216"/>
                    <a:pt x="105987" y="192087"/>
                    <a:pt x="99908" y="192087"/>
                  </a:cubicBezTo>
                  <a:close/>
                  <a:moveTo>
                    <a:pt x="99908" y="182562"/>
                  </a:moveTo>
                  <a:cubicBezTo>
                    <a:pt x="111352" y="182562"/>
                    <a:pt x="120292" y="192087"/>
                    <a:pt x="120292" y="203810"/>
                  </a:cubicBezTo>
                  <a:cubicBezTo>
                    <a:pt x="120292" y="215534"/>
                    <a:pt x="111352" y="225059"/>
                    <a:pt x="99908" y="225059"/>
                  </a:cubicBezTo>
                  <a:cubicBezTo>
                    <a:pt x="89894" y="225059"/>
                    <a:pt x="81669" y="218098"/>
                    <a:pt x="79523" y="208573"/>
                  </a:cubicBezTo>
                  <a:lnTo>
                    <a:pt x="60569" y="208939"/>
                  </a:lnTo>
                  <a:lnTo>
                    <a:pt x="60211" y="208939"/>
                  </a:lnTo>
                  <a:cubicBezTo>
                    <a:pt x="57708" y="208939"/>
                    <a:pt x="55920" y="206741"/>
                    <a:pt x="55562" y="203810"/>
                  </a:cubicBezTo>
                  <a:cubicBezTo>
                    <a:pt x="55562" y="201612"/>
                    <a:pt x="57708" y="199414"/>
                    <a:pt x="60211" y="199414"/>
                  </a:cubicBezTo>
                  <a:lnTo>
                    <a:pt x="79523" y="199048"/>
                  </a:lnTo>
                  <a:cubicBezTo>
                    <a:pt x="81669" y="189889"/>
                    <a:pt x="89894" y="182562"/>
                    <a:pt x="99908" y="182562"/>
                  </a:cubicBezTo>
                  <a:close/>
                  <a:moveTo>
                    <a:pt x="241123" y="146163"/>
                  </a:moveTo>
                  <a:cubicBezTo>
                    <a:pt x="242887" y="144462"/>
                    <a:pt x="246062" y="144462"/>
                    <a:pt x="247473" y="146163"/>
                  </a:cubicBezTo>
                  <a:cubicBezTo>
                    <a:pt x="248532" y="147183"/>
                    <a:pt x="248884" y="148204"/>
                    <a:pt x="248884" y="149224"/>
                  </a:cubicBezTo>
                  <a:cubicBezTo>
                    <a:pt x="248884" y="150585"/>
                    <a:pt x="248532" y="151606"/>
                    <a:pt x="247473" y="152626"/>
                  </a:cubicBezTo>
                  <a:cubicBezTo>
                    <a:pt x="246768" y="153307"/>
                    <a:pt x="245709" y="153647"/>
                    <a:pt x="244298" y="153647"/>
                  </a:cubicBezTo>
                  <a:cubicBezTo>
                    <a:pt x="243240" y="153647"/>
                    <a:pt x="241829" y="153307"/>
                    <a:pt x="241123" y="152626"/>
                  </a:cubicBezTo>
                  <a:cubicBezTo>
                    <a:pt x="240418" y="151606"/>
                    <a:pt x="239712" y="150585"/>
                    <a:pt x="239712" y="149224"/>
                  </a:cubicBezTo>
                  <a:cubicBezTo>
                    <a:pt x="239712" y="148204"/>
                    <a:pt x="240418" y="147183"/>
                    <a:pt x="241123" y="146163"/>
                  </a:cubicBezTo>
                  <a:close/>
                  <a:moveTo>
                    <a:pt x="226836" y="144462"/>
                  </a:moveTo>
                  <a:cubicBezTo>
                    <a:pt x="229306" y="144462"/>
                    <a:pt x="231422" y="146579"/>
                    <a:pt x="231422" y="149048"/>
                  </a:cubicBezTo>
                  <a:cubicBezTo>
                    <a:pt x="231422" y="151518"/>
                    <a:pt x="229306" y="153634"/>
                    <a:pt x="226836" y="153634"/>
                  </a:cubicBezTo>
                  <a:cubicBezTo>
                    <a:pt x="224367" y="153634"/>
                    <a:pt x="222250" y="151518"/>
                    <a:pt x="222250" y="149048"/>
                  </a:cubicBezTo>
                  <a:cubicBezTo>
                    <a:pt x="222250" y="146579"/>
                    <a:pt x="224367" y="144462"/>
                    <a:pt x="226836" y="144462"/>
                  </a:cubicBezTo>
                  <a:close/>
                  <a:moveTo>
                    <a:pt x="193338" y="137482"/>
                  </a:moveTo>
                  <a:cubicBezTo>
                    <a:pt x="186468" y="137482"/>
                    <a:pt x="181405" y="142820"/>
                    <a:pt x="181405" y="148869"/>
                  </a:cubicBezTo>
                  <a:cubicBezTo>
                    <a:pt x="181405" y="155273"/>
                    <a:pt x="186468" y="160611"/>
                    <a:pt x="193338" y="160611"/>
                  </a:cubicBezTo>
                  <a:cubicBezTo>
                    <a:pt x="199486" y="160611"/>
                    <a:pt x="204548" y="155273"/>
                    <a:pt x="204548" y="148869"/>
                  </a:cubicBezTo>
                  <a:cubicBezTo>
                    <a:pt x="204548" y="142820"/>
                    <a:pt x="199486" y="137482"/>
                    <a:pt x="193338" y="137482"/>
                  </a:cubicBezTo>
                  <a:close/>
                  <a:moveTo>
                    <a:pt x="193338" y="128587"/>
                  </a:moveTo>
                  <a:cubicBezTo>
                    <a:pt x="204548" y="128587"/>
                    <a:pt x="213950" y="137482"/>
                    <a:pt x="213950" y="148869"/>
                  </a:cubicBezTo>
                  <a:cubicBezTo>
                    <a:pt x="213950" y="160611"/>
                    <a:pt x="204548" y="169506"/>
                    <a:pt x="193338" y="169506"/>
                  </a:cubicBezTo>
                  <a:cubicBezTo>
                    <a:pt x="183213" y="169506"/>
                    <a:pt x="174896" y="162746"/>
                    <a:pt x="172726" y="153494"/>
                  </a:cubicBezTo>
                  <a:lnTo>
                    <a:pt x="60263" y="153494"/>
                  </a:lnTo>
                  <a:cubicBezTo>
                    <a:pt x="57732" y="153494"/>
                    <a:pt x="55562" y="151359"/>
                    <a:pt x="55562" y="148869"/>
                  </a:cubicBezTo>
                  <a:cubicBezTo>
                    <a:pt x="55562" y="146378"/>
                    <a:pt x="57732" y="144599"/>
                    <a:pt x="60263" y="144599"/>
                  </a:cubicBezTo>
                  <a:lnTo>
                    <a:pt x="172726" y="144243"/>
                  </a:lnTo>
                  <a:cubicBezTo>
                    <a:pt x="174896" y="134992"/>
                    <a:pt x="183213" y="128587"/>
                    <a:pt x="193338" y="128587"/>
                  </a:cubicBezTo>
                  <a:close/>
                  <a:moveTo>
                    <a:pt x="149229" y="78539"/>
                  </a:moveTo>
                  <a:cubicBezTo>
                    <a:pt x="144543" y="78539"/>
                    <a:pt x="140578" y="80700"/>
                    <a:pt x="137694" y="83943"/>
                  </a:cubicBezTo>
                  <a:lnTo>
                    <a:pt x="121113" y="106279"/>
                  </a:lnTo>
                  <a:cubicBezTo>
                    <a:pt x="116788" y="112404"/>
                    <a:pt x="109939" y="115646"/>
                    <a:pt x="102730" y="115646"/>
                  </a:cubicBezTo>
                  <a:lnTo>
                    <a:pt x="23069" y="115646"/>
                  </a:lnTo>
                  <a:cubicBezTo>
                    <a:pt x="15500" y="115646"/>
                    <a:pt x="9011" y="122131"/>
                    <a:pt x="9011" y="129697"/>
                  </a:cubicBezTo>
                  <a:lnTo>
                    <a:pt x="9011" y="137263"/>
                  </a:lnTo>
                  <a:lnTo>
                    <a:pt x="9011" y="273445"/>
                  </a:lnTo>
                  <a:cubicBezTo>
                    <a:pt x="9011" y="281010"/>
                    <a:pt x="15500" y="287135"/>
                    <a:pt x="23069" y="287135"/>
                  </a:cubicBezTo>
                  <a:lnTo>
                    <a:pt x="282597" y="287135"/>
                  </a:lnTo>
                  <a:cubicBezTo>
                    <a:pt x="290527" y="287135"/>
                    <a:pt x="296655" y="281010"/>
                    <a:pt x="296655" y="273445"/>
                  </a:cubicBezTo>
                  <a:lnTo>
                    <a:pt x="296655" y="107000"/>
                  </a:lnTo>
                  <a:lnTo>
                    <a:pt x="296655" y="92589"/>
                  </a:lnTo>
                  <a:cubicBezTo>
                    <a:pt x="296655" y="84663"/>
                    <a:pt x="290527" y="78539"/>
                    <a:pt x="282597" y="78539"/>
                  </a:cubicBezTo>
                  <a:lnTo>
                    <a:pt x="149229" y="78539"/>
                  </a:lnTo>
                  <a:close/>
                  <a:moveTo>
                    <a:pt x="39630" y="36512"/>
                  </a:moveTo>
                  <a:lnTo>
                    <a:pt x="99346" y="36512"/>
                  </a:lnTo>
                  <a:cubicBezTo>
                    <a:pt x="102242" y="36512"/>
                    <a:pt x="104413" y="38344"/>
                    <a:pt x="104413" y="41274"/>
                  </a:cubicBezTo>
                  <a:cubicBezTo>
                    <a:pt x="104413" y="43473"/>
                    <a:pt x="102242" y="45671"/>
                    <a:pt x="99346" y="45671"/>
                  </a:cubicBezTo>
                  <a:lnTo>
                    <a:pt x="39630" y="45671"/>
                  </a:lnTo>
                  <a:cubicBezTo>
                    <a:pt x="37096" y="45671"/>
                    <a:pt x="34925" y="43473"/>
                    <a:pt x="34925" y="41274"/>
                  </a:cubicBezTo>
                  <a:cubicBezTo>
                    <a:pt x="34925" y="38344"/>
                    <a:pt x="37096" y="36512"/>
                    <a:pt x="39630" y="36512"/>
                  </a:cubicBezTo>
                  <a:close/>
                  <a:moveTo>
                    <a:pt x="23069" y="9367"/>
                  </a:moveTo>
                  <a:cubicBezTo>
                    <a:pt x="15500" y="9367"/>
                    <a:pt x="9011" y="15492"/>
                    <a:pt x="9011" y="23057"/>
                  </a:cubicBezTo>
                  <a:lnTo>
                    <a:pt x="9011" y="111323"/>
                  </a:lnTo>
                  <a:cubicBezTo>
                    <a:pt x="13337" y="108441"/>
                    <a:pt x="17662" y="106279"/>
                    <a:pt x="23069" y="106279"/>
                  </a:cubicBezTo>
                  <a:lnTo>
                    <a:pt x="102730" y="106279"/>
                  </a:lnTo>
                  <a:cubicBezTo>
                    <a:pt x="107055" y="106279"/>
                    <a:pt x="111381" y="104478"/>
                    <a:pt x="113543" y="100875"/>
                  </a:cubicBezTo>
                  <a:lnTo>
                    <a:pt x="130485" y="78539"/>
                  </a:lnTo>
                  <a:cubicBezTo>
                    <a:pt x="134810" y="72774"/>
                    <a:pt x="141659" y="69172"/>
                    <a:pt x="149229" y="69172"/>
                  </a:cubicBezTo>
                  <a:lnTo>
                    <a:pt x="282597" y="69172"/>
                  </a:lnTo>
                  <a:cubicBezTo>
                    <a:pt x="288004" y="69172"/>
                    <a:pt x="292690" y="71333"/>
                    <a:pt x="296655" y="74215"/>
                  </a:cubicBezTo>
                  <a:lnTo>
                    <a:pt x="296655" y="60165"/>
                  </a:lnTo>
                  <a:cubicBezTo>
                    <a:pt x="296655" y="52599"/>
                    <a:pt x="290527" y="46114"/>
                    <a:pt x="282597" y="46114"/>
                  </a:cubicBezTo>
                  <a:lnTo>
                    <a:pt x="149229" y="46114"/>
                  </a:lnTo>
                  <a:cubicBezTo>
                    <a:pt x="141659" y="46114"/>
                    <a:pt x="134810" y="42512"/>
                    <a:pt x="130485" y="37108"/>
                  </a:cubicBezTo>
                  <a:lnTo>
                    <a:pt x="117065" y="19414"/>
                  </a:lnTo>
                  <a:lnTo>
                    <a:pt x="113543" y="14771"/>
                  </a:lnTo>
                  <a:cubicBezTo>
                    <a:pt x="111381" y="11168"/>
                    <a:pt x="107055" y="9367"/>
                    <a:pt x="102730" y="9367"/>
                  </a:cubicBezTo>
                  <a:lnTo>
                    <a:pt x="23069" y="9367"/>
                  </a:lnTo>
                  <a:close/>
                  <a:moveTo>
                    <a:pt x="23069" y="0"/>
                  </a:moveTo>
                  <a:lnTo>
                    <a:pt x="102730" y="0"/>
                  </a:lnTo>
                  <a:cubicBezTo>
                    <a:pt x="109939" y="0"/>
                    <a:pt x="116788" y="3242"/>
                    <a:pt x="121113" y="9367"/>
                  </a:cubicBezTo>
                  <a:lnTo>
                    <a:pt x="129714" y="20766"/>
                  </a:lnTo>
                  <a:lnTo>
                    <a:pt x="137694" y="31343"/>
                  </a:lnTo>
                  <a:cubicBezTo>
                    <a:pt x="140578" y="34946"/>
                    <a:pt x="144543" y="37108"/>
                    <a:pt x="149229" y="37108"/>
                  </a:cubicBezTo>
                  <a:lnTo>
                    <a:pt x="282597" y="37108"/>
                  </a:lnTo>
                  <a:cubicBezTo>
                    <a:pt x="295573" y="37108"/>
                    <a:pt x="306027" y="47195"/>
                    <a:pt x="306027" y="60165"/>
                  </a:cubicBezTo>
                  <a:lnTo>
                    <a:pt x="306027" y="92589"/>
                  </a:lnTo>
                  <a:lnTo>
                    <a:pt x="306027" y="109162"/>
                  </a:lnTo>
                  <a:lnTo>
                    <a:pt x="306027" y="273445"/>
                  </a:lnTo>
                  <a:cubicBezTo>
                    <a:pt x="306027" y="286054"/>
                    <a:pt x="295573" y="296502"/>
                    <a:pt x="282597" y="296502"/>
                  </a:cubicBezTo>
                  <a:lnTo>
                    <a:pt x="23069" y="296502"/>
                  </a:lnTo>
                  <a:cubicBezTo>
                    <a:pt x="10453" y="296502"/>
                    <a:pt x="0" y="286054"/>
                    <a:pt x="0" y="273445"/>
                  </a:cubicBezTo>
                  <a:lnTo>
                    <a:pt x="0" y="140505"/>
                  </a:lnTo>
                  <a:lnTo>
                    <a:pt x="0" y="129697"/>
                  </a:lnTo>
                  <a:lnTo>
                    <a:pt x="0" y="23057"/>
                  </a:lnTo>
                  <a:cubicBezTo>
                    <a:pt x="0" y="10088"/>
                    <a:pt x="10453" y="0"/>
                    <a:pt x="2306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endParaRPr lang="en-US" sz="900" dirty="0">
                <a:latin typeface="Lato Light" panose="020F0502020204030203" pitchFamily="34" charset="0"/>
              </a:endParaRPr>
            </a:p>
          </p:txBody>
        </p:sp>
        <p:sp>
          <p:nvSpPr>
            <p:cNvPr id="15" name="Freeform 858">
              <a:extLst>
                <a:ext uri="{FF2B5EF4-FFF2-40B4-BE49-F238E27FC236}">
                  <a16:creationId xmlns:a16="http://schemas.microsoft.com/office/drawing/2014/main" id="{279724C8-7F16-EA74-8437-92D10F8787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2509" y="2785098"/>
              <a:ext cx="497255" cy="497257"/>
            </a:xfrm>
            <a:custGeom>
              <a:avLst/>
              <a:gdLst/>
              <a:ahLst/>
              <a:cxnLst/>
              <a:rect l="0" t="0" r="r" b="b"/>
              <a:pathLst>
                <a:path w="306027" h="306028">
                  <a:moveTo>
                    <a:pt x="104598" y="188913"/>
                  </a:moveTo>
                  <a:cubicBezTo>
                    <a:pt x="107068" y="188913"/>
                    <a:pt x="109184" y="191095"/>
                    <a:pt x="109184" y="193640"/>
                  </a:cubicBezTo>
                  <a:lnTo>
                    <a:pt x="109184" y="248909"/>
                  </a:lnTo>
                  <a:cubicBezTo>
                    <a:pt x="109184" y="251455"/>
                    <a:pt x="107068" y="253636"/>
                    <a:pt x="104598" y="253636"/>
                  </a:cubicBezTo>
                  <a:cubicBezTo>
                    <a:pt x="102129" y="253636"/>
                    <a:pt x="100012" y="251455"/>
                    <a:pt x="100012" y="248909"/>
                  </a:cubicBezTo>
                  <a:lnTo>
                    <a:pt x="100012" y="193640"/>
                  </a:lnTo>
                  <a:cubicBezTo>
                    <a:pt x="100012" y="191095"/>
                    <a:pt x="102129" y="188913"/>
                    <a:pt x="104598" y="188913"/>
                  </a:cubicBezTo>
                  <a:close/>
                  <a:moveTo>
                    <a:pt x="199658" y="168275"/>
                  </a:moveTo>
                  <a:cubicBezTo>
                    <a:pt x="202223" y="168275"/>
                    <a:pt x="204421" y="170457"/>
                    <a:pt x="204421" y="173002"/>
                  </a:cubicBezTo>
                  <a:lnTo>
                    <a:pt x="204421" y="228272"/>
                  </a:lnTo>
                  <a:cubicBezTo>
                    <a:pt x="204421" y="230818"/>
                    <a:pt x="202223" y="232999"/>
                    <a:pt x="199658" y="232999"/>
                  </a:cubicBezTo>
                  <a:cubicBezTo>
                    <a:pt x="197094" y="232999"/>
                    <a:pt x="195262" y="230818"/>
                    <a:pt x="195262" y="228272"/>
                  </a:cubicBezTo>
                  <a:lnTo>
                    <a:pt x="195262" y="173002"/>
                  </a:lnTo>
                  <a:cubicBezTo>
                    <a:pt x="195262" y="170457"/>
                    <a:pt x="197094" y="168275"/>
                    <a:pt x="199658" y="168275"/>
                  </a:cubicBezTo>
                  <a:close/>
                  <a:moveTo>
                    <a:pt x="166891" y="149589"/>
                  </a:moveTo>
                  <a:cubicBezTo>
                    <a:pt x="158240" y="149589"/>
                    <a:pt x="150670" y="154275"/>
                    <a:pt x="147066" y="161845"/>
                  </a:cubicBezTo>
                  <a:cubicBezTo>
                    <a:pt x="160763" y="165089"/>
                    <a:pt x="171577" y="177345"/>
                    <a:pt x="171577" y="192484"/>
                  </a:cubicBezTo>
                  <a:lnTo>
                    <a:pt x="171577" y="246552"/>
                  </a:lnTo>
                  <a:cubicBezTo>
                    <a:pt x="171216" y="256645"/>
                    <a:pt x="163286" y="264575"/>
                    <a:pt x="153194" y="264575"/>
                  </a:cubicBezTo>
                  <a:cubicBezTo>
                    <a:pt x="143101" y="264575"/>
                    <a:pt x="135171" y="256645"/>
                    <a:pt x="135171" y="246552"/>
                  </a:cubicBezTo>
                  <a:lnTo>
                    <a:pt x="135171" y="197170"/>
                  </a:lnTo>
                  <a:cubicBezTo>
                    <a:pt x="135171" y="194647"/>
                    <a:pt x="137334" y="192484"/>
                    <a:pt x="139857" y="192484"/>
                  </a:cubicBezTo>
                  <a:cubicBezTo>
                    <a:pt x="142380" y="192484"/>
                    <a:pt x="144543" y="194647"/>
                    <a:pt x="144543" y="197170"/>
                  </a:cubicBezTo>
                  <a:lnTo>
                    <a:pt x="144543" y="246552"/>
                  </a:lnTo>
                  <a:cubicBezTo>
                    <a:pt x="144543" y="251238"/>
                    <a:pt x="148508" y="255203"/>
                    <a:pt x="153194" y="255203"/>
                  </a:cubicBezTo>
                  <a:cubicBezTo>
                    <a:pt x="157880" y="255203"/>
                    <a:pt x="162205" y="251238"/>
                    <a:pt x="162205" y="246552"/>
                  </a:cubicBezTo>
                  <a:lnTo>
                    <a:pt x="162205" y="192484"/>
                  </a:lnTo>
                  <a:cubicBezTo>
                    <a:pt x="162205" y="180228"/>
                    <a:pt x="152112" y="170135"/>
                    <a:pt x="139857" y="170135"/>
                  </a:cubicBezTo>
                  <a:lnTo>
                    <a:pt x="110299" y="170135"/>
                  </a:lnTo>
                  <a:lnTo>
                    <a:pt x="110299" y="175542"/>
                  </a:lnTo>
                  <a:cubicBezTo>
                    <a:pt x="110299" y="178426"/>
                    <a:pt x="108137" y="180228"/>
                    <a:pt x="105614" y="180228"/>
                  </a:cubicBezTo>
                  <a:cubicBezTo>
                    <a:pt x="103090" y="180228"/>
                    <a:pt x="100928" y="178426"/>
                    <a:pt x="100928" y="175542"/>
                  </a:cubicBezTo>
                  <a:lnTo>
                    <a:pt x="100928" y="170135"/>
                  </a:lnTo>
                  <a:lnTo>
                    <a:pt x="71370" y="170135"/>
                  </a:lnTo>
                  <a:cubicBezTo>
                    <a:pt x="59115" y="170135"/>
                    <a:pt x="49382" y="180228"/>
                    <a:pt x="49382" y="192484"/>
                  </a:cubicBezTo>
                  <a:lnTo>
                    <a:pt x="49382" y="222762"/>
                  </a:lnTo>
                  <a:cubicBezTo>
                    <a:pt x="54429" y="230332"/>
                    <a:pt x="60196" y="237541"/>
                    <a:pt x="66684" y="243308"/>
                  </a:cubicBezTo>
                  <a:lnTo>
                    <a:pt x="66684" y="197170"/>
                  </a:lnTo>
                  <a:cubicBezTo>
                    <a:pt x="66684" y="194647"/>
                    <a:pt x="68847" y="192484"/>
                    <a:pt x="71370" y="192484"/>
                  </a:cubicBezTo>
                  <a:cubicBezTo>
                    <a:pt x="73893" y="192484"/>
                    <a:pt x="76056" y="194647"/>
                    <a:pt x="76056" y="197170"/>
                  </a:cubicBezTo>
                  <a:lnTo>
                    <a:pt x="76056" y="251599"/>
                  </a:lnTo>
                  <a:cubicBezTo>
                    <a:pt x="97323" y="268180"/>
                    <a:pt x="123997" y="278272"/>
                    <a:pt x="152833" y="278272"/>
                  </a:cubicBezTo>
                  <a:cubicBezTo>
                    <a:pt x="182391" y="278272"/>
                    <a:pt x="209064" y="268180"/>
                    <a:pt x="230331" y="251238"/>
                  </a:cubicBezTo>
                  <a:lnTo>
                    <a:pt x="230331" y="176624"/>
                  </a:lnTo>
                  <a:cubicBezTo>
                    <a:pt x="230331" y="174100"/>
                    <a:pt x="232494" y="171938"/>
                    <a:pt x="235017" y="171938"/>
                  </a:cubicBezTo>
                  <a:cubicBezTo>
                    <a:pt x="237540" y="171938"/>
                    <a:pt x="239703" y="174100"/>
                    <a:pt x="239703" y="176624"/>
                  </a:cubicBezTo>
                  <a:lnTo>
                    <a:pt x="239703" y="243308"/>
                  </a:lnTo>
                  <a:cubicBezTo>
                    <a:pt x="246191" y="236820"/>
                    <a:pt x="252319" y="229611"/>
                    <a:pt x="257365" y="222041"/>
                  </a:cubicBezTo>
                  <a:lnTo>
                    <a:pt x="257365" y="171938"/>
                  </a:lnTo>
                  <a:cubicBezTo>
                    <a:pt x="257365" y="159682"/>
                    <a:pt x="247272" y="149589"/>
                    <a:pt x="235017" y="149589"/>
                  </a:cubicBezTo>
                  <a:lnTo>
                    <a:pt x="205460" y="149589"/>
                  </a:lnTo>
                  <a:lnTo>
                    <a:pt x="205460" y="154996"/>
                  </a:lnTo>
                  <a:cubicBezTo>
                    <a:pt x="205460" y="157519"/>
                    <a:pt x="203297" y="159682"/>
                    <a:pt x="200774" y="159682"/>
                  </a:cubicBezTo>
                  <a:cubicBezTo>
                    <a:pt x="198251" y="159682"/>
                    <a:pt x="196448" y="157519"/>
                    <a:pt x="196448" y="154996"/>
                  </a:cubicBezTo>
                  <a:lnTo>
                    <a:pt x="196448" y="149589"/>
                  </a:lnTo>
                  <a:lnTo>
                    <a:pt x="166891" y="149589"/>
                  </a:lnTo>
                  <a:close/>
                  <a:moveTo>
                    <a:pt x="104593" y="101539"/>
                  </a:moveTo>
                  <a:cubicBezTo>
                    <a:pt x="94036" y="101539"/>
                    <a:pt x="85664" y="109912"/>
                    <a:pt x="85664" y="120468"/>
                  </a:cubicBezTo>
                  <a:cubicBezTo>
                    <a:pt x="85664" y="131024"/>
                    <a:pt x="94036" y="139761"/>
                    <a:pt x="104593" y="139761"/>
                  </a:cubicBezTo>
                  <a:cubicBezTo>
                    <a:pt x="115149" y="139761"/>
                    <a:pt x="123886" y="131024"/>
                    <a:pt x="123886" y="120468"/>
                  </a:cubicBezTo>
                  <a:cubicBezTo>
                    <a:pt x="123886" y="109912"/>
                    <a:pt x="115149" y="101539"/>
                    <a:pt x="104593" y="101539"/>
                  </a:cubicBezTo>
                  <a:close/>
                  <a:moveTo>
                    <a:pt x="104593" y="92075"/>
                  </a:moveTo>
                  <a:cubicBezTo>
                    <a:pt x="120246" y="92075"/>
                    <a:pt x="132986" y="104815"/>
                    <a:pt x="132986" y="120468"/>
                  </a:cubicBezTo>
                  <a:cubicBezTo>
                    <a:pt x="132986" y="136121"/>
                    <a:pt x="120246" y="148861"/>
                    <a:pt x="104593" y="148861"/>
                  </a:cubicBezTo>
                  <a:cubicBezTo>
                    <a:pt x="88940" y="148861"/>
                    <a:pt x="76200" y="136121"/>
                    <a:pt x="76200" y="120468"/>
                  </a:cubicBezTo>
                  <a:cubicBezTo>
                    <a:pt x="76200" y="104815"/>
                    <a:pt x="88940" y="92075"/>
                    <a:pt x="104593" y="92075"/>
                  </a:cubicBezTo>
                  <a:close/>
                  <a:moveTo>
                    <a:pt x="199843" y="80902"/>
                  </a:moveTo>
                  <a:cubicBezTo>
                    <a:pt x="189287" y="80902"/>
                    <a:pt x="180914" y="89275"/>
                    <a:pt x="180914" y="99831"/>
                  </a:cubicBezTo>
                  <a:cubicBezTo>
                    <a:pt x="180914" y="110387"/>
                    <a:pt x="189287" y="119124"/>
                    <a:pt x="199843" y="119124"/>
                  </a:cubicBezTo>
                  <a:cubicBezTo>
                    <a:pt x="210764" y="119124"/>
                    <a:pt x="219136" y="110387"/>
                    <a:pt x="219136" y="99831"/>
                  </a:cubicBezTo>
                  <a:cubicBezTo>
                    <a:pt x="219136" y="89275"/>
                    <a:pt x="210764" y="80902"/>
                    <a:pt x="199843" y="80902"/>
                  </a:cubicBezTo>
                  <a:close/>
                  <a:moveTo>
                    <a:pt x="199843" y="71438"/>
                  </a:moveTo>
                  <a:cubicBezTo>
                    <a:pt x="215860" y="71438"/>
                    <a:pt x="228236" y="84178"/>
                    <a:pt x="228236" y="99831"/>
                  </a:cubicBezTo>
                  <a:cubicBezTo>
                    <a:pt x="228236" y="115484"/>
                    <a:pt x="215860" y="128224"/>
                    <a:pt x="199843" y="128224"/>
                  </a:cubicBezTo>
                  <a:cubicBezTo>
                    <a:pt x="184191" y="128224"/>
                    <a:pt x="171450" y="115484"/>
                    <a:pt x="171450" y="99831"/>
                  </a:cubicBezTo>
                  <a:cubicBezTo>
                    <a:pt x="171450" y="84178"/>
                    <a:pt x="184191" y="71438"/>
                    <a:pt x="199843" y="71438"/>
                  </a:cubicBezTo>
                  <a:close/>
                  <a:moveTo>
                    <a:pt x="152833" y="27755"/>
                  </a:moveTo>
                  <a:cubicBezTo>
                    <a:pt x="83986" y="27755"/>
                    <a:pt x="27755" y="83986"/>
                    <a:pt x="27755" y="153194"/>
                  </a:cubicBezTo>
                  <a:cubicBezTo>
                    <a:pt x="27755" y="172298"/>
                    <a:pt x="32441" y="190321"/>
                    <a:pt x="40010" y="206542"/>
                  </a:cubicBezTo>
                  <a:lnTo>
                    <a:pt x="40010" y="192484"/>
                  </a:lnTo>
                  <a:cubicBezTo>
                    <a:pt x="40010" y="175182"/>
                    <a:pt x="54068" y="161124"/>
                    <a:pt x="71370" y="161124"/>
                  </a:cubicBezTo>
                  <a:lnTo>
                    <a:pt x="137334" y="161124"/>
                  </a:lnTo>
                  <a:cubicBezTo>
                    <a:pt x="141659" y="148508"/>
                    <a:pt x="153554" y="140578"/>
                    <a:pt x="166891" y="140578"/>
                  </a:cubicBezTo>
                  <a:lnTo>
                    <a:pt x="235017" y="140578"/>
                  </a:lnTo>
                  <a:cubicBezTo>
                    <a:pt x="252319" y="140578"/>
                    <a:pt x="266737" y="154636"/>
                    <a:pt x="266737" y="171938"/>
                  </a:cubicBezTo>
                  <a:lnTo>
                    <a:pt x="266737" y="205821"/>
                  </a:lnTo>
                  <a:cubicBezTo>
                    <a:pt x="273946" y="189600"/>
                    <a:pt x="278272" y="171577"/>
                    <a:pt x="278272" y="153194"/>
                  </a:cubicBezTo>
                  <a:cubicBezTo>
                    <a:pt x="278272" y="83986"/>
                    <a:pt x="222041" y="27755"/>
                    <a:pt x="152833" y="27755"/>
                  </a:cubicBezTo>
                  <a:close/>
                  <a:moveTo>
                    <a:pt x="152833" y="0"/>
                  </a:moveTo>
                  <a:cubicBezTo>
                    <a:pt x="155717" y="0"/>
                    <a:pt x="157519" y="2163"/>
                    <a:pt x="157519" y="4686"/>
                  </a:cubicBezTo>
                  <a:lnTo>
                    <a:pt x="157519" y="18744"/>
                  </a:lnTo>
                  <a:cubicBezTo>
                    <a:pt x="228168" y="21267"/>
                    <a:pt x="284760" y="77859"/>
                    <a:pt x="287283" y="148508"/>
                  </a:cubicBezTo>
                  <a:lnTo>
                    <a:pt x="301341" y="148508"/>
                  </a:lnTo>
                  <a:cubicBezTo>
                    <a:pt x="303864" y="148508"/>
                    <a:pt x="306027" y="150671"/>
                    <a:pt x="306027" y="153194"/>
                  </a:cubicBezTo>
                  <a:cubicBezTo>
                    <a:pt x="306027" y="155717"/>
                    <a:pt x="303864" y="157880"/>
                    <a:pt x="301341" y="157880"/>
                  </a:cubicBezTo>
                  <a:lnTo>
                    <a:pt x="287283" y="157880"/>
                  </a:lnTo>
                  <a:cubicBezTo>
                    <a:pt x="284760" y="228169"/>
                    <a:pt x="228168" y="285121"/>
                    <a:pt x="157519" y="287284"/>
                  </a:cubicBezTo>
                  <a:lnTo>
                    <a:pt x="157519" y="301342"/>
                  </a:lnTo>
                  <a:cubicBezTo>
                    <a:pt x="157519" y="303865"/>
                    <a:pt x="155717" y="306028"/>
                    <a:pt x="152833" y="306028"/>
                  </a:cubicBezTo>
                  <a:cubicBezTo>
                    <a:pt x="150310" y="306028"/>
                    <a:pt x="148508" y="303865"/>
                    <a:pt x="148508" y="301342"/>
                  </a:cubicBezTo>
                  <a:lnTo>
                    <a:pt x="148508" y="287284"/>
                  </a:lnTo>
                  <a:cubicBezTo>
                    <a:pt x="77858" y="285121"/>
                    <a:pt x="21267" y="228169"/>
                    <a:pt x="18744" y="157880"/>
                  </a:cubicBezTo>
                  <a:lnTo>
                    <a:pt x="4686" y="157880"/>
                  </a:lnTo>
                  <a:cubicBezTo>
                    <a:pt x="2163" y="157880"/>
                    <a:pt x="0" y="155717"/>
                    <a:pt x="0" y="153194"/>
                  </a:cubicBezTo>
                  <a:cubicBezTo>
                    <a:pt x="0" y="150671"/>
                    <a:pt x="2163" y="148508"/>
                    <a:pt x="4686" y="148508"/>
                  </a:cubicBezTo>
                  <a:lnTo>
                    <a:pt x="18744" y="148508"/>
                  </a:lnTo>
                  <a:cubicBezTo>
                    <a:pt x="21267" y="77859"/>
                    <a:pt x="77858" y="21267"/>
                    <a:pt x="148508" y="18744"/>
                  </a:cubicBezTo>
                  <a:lnTo>
                    <a:pt x="148508" y="4686"/>
                  </a:lnTo>
                  <a:cubicBezTo>
                    <a:pt x="148508" y="2163"/>
                    <a:pt x="150310" y="0"/>
                    <a:pt x="15283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endParaRPr lang="en-US" sz="900" dirty="0">
                <a:latin typeface="Lato Light" panose="020F0502020204030203" pitchFamily="34" charset="0"/>
              </a:endParaRPr>
            </a:p>
          </p:txBody>
        </p:sp>
        <p:sp>
          <p:nvSpPr>
            <p:cNvPr id="16" name="Freeform 23">
              <a:extLst>
                <a:ext uri="{FF2B5EF4-FFF2-40B4-BE49-F238E27FC236}">
                  <a16:creationId xmlns:a16="http://schemas.microsoft.com/office/drawing/2014/main" id="{FA687DB1-21A6-77F3-8038-B6634775E1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39949" y="2705267"/>
              <a:ext cx="497257" cy="453456"/>
            </a:xfrm>
            <a:custGeom>
              <a:avLst/>
              <a:gdLst>
                <a:gd name="T0" fmla="*/ 287644 w 850"/>
                <a:gd name="T1" fmla="*/ 270027 h 775"/>
                <a:gd name="T2" fmla="*/ 9372 w 850"/>
                <a:gd name="T3" fmla="*/ 260653 h 775"/>
                <a:gd name="T4" fmla="*/ 296656 w 850"/>
                <a:gd name="T5" fmla="*/ 260653 h 775"/>
                <a:gd name="T6" fmla="*/ 62719 w 850"/>
                <a:gd name="T7" fmla="*/ 209099 h 775"/>
                <a:gd name="T8" fmla="*/ 62719 w 850"/>
                <a:gd name="T9" fmla="*/ 199726 h 775"/>
                <a:gd name="T10" fmla="*/ 32802 w 850"/>
                <a:gd name="T11" fmla="*/ 53717 h 775"/>
                <a:gd name="T12" fmla="*/ 104532 w 850"/>
                <a:gd name="T13" fmla="*/ 67056 h 775"/>
                <a:gd name="T14" fmla="*/ 58033 w 850"/>
                <a:gd name="T15" fmla="*/ 71743 h 775"/>
                <a:gd name="T16" fmla="*/ 62719 w 850"/>
                <a:gd name="T17" fmla="*/ 182421 h 775"/>
                <a:gd name="T18" fmla="*/ 80742 w 850"/>
                <a:gd name="T19" fmla="*/ 204413 h 775"/>
                <a:gd name="T20" fmla="*/ 85428 w 850"/>
                <a:gd name="T21" fmla="*/ 209099 h 775"/>
                <a:gd name="T22" fmla="*/ 129764 w 850"/>
                <a:gd name="T23" fmla="*/ 182421 h 775"/>
                <a:gd name="T24" fmla="*/ 201856 w 850"/>
                <a:gd name="T25" fmla="*/ 177734 h 775"/>
                <a:gd name="T26" fmla="*/ 197170 w 850"/>
                <a:gd name="T27" fmla="*/ 146009 h 775"/>
                <a:gd name="T28" fmla="*/ 192484 w 850"/>
                <a:gd name="T29" fmla="*/ 173048 h 775"/>
                <a:gd name="T30" fmla="*/ 126160 w 850"/>
                <a:gd name="T31" fmla="*/ 173769 h 775"/>
                <a:gd name="T32" fmla="*/ 90114 w 850"/>
                <a:gd name="T33" fmla="*/ 177734 h 775"/>
                <a:gd name="T34" fmla="*/ 67405 w 850"/>
                <a:gd name="T35" fmla="*/ 76069 h 775"/>
                <a:gd name="T36" fmla="*/ 104532 w 850"/>
                <a:gd name="T37" fmla="*/ 110678 h 775"/>
                <a:gd name="T38" fmla="*/ 217716 w 850"/>
                <a:gd name="T39" fmla="*/ 141322 h 775"/>
                <a:gd name="T40" fmla="*/ 220239 w 850"/>
                <a:gd name="T41" fmla="*/ 142043 h 775"/>
                <a:gd name="T42" fmla="*/ 224925 w 850"/>
                <a:gd name="T43" fmla="*/ 137357 h 775"/>
                <a:gd name="T44" fmla="*/ 243308 w 850"/>
                <a:gd name="T45" fmla="*/ 115365 h 775"/>
                <a:gd name="T46" fmla="*/ 262773 w 850"/>
                <a:gd name="T47" fmla="*/ 43262 h 775"/>
                <a:gd name="T48" fmla="*/ 273226 w 850"/>
                <a:gd name="T49" fmla="*/ 199726 h 775"/>
                <a:gd name="T50" fmla="*/ 127241 w 850"/>
                <a:gd name="T51" fmla="*/ 204413 h 775"/>
                <a:gd name="T52" fmla="*/ 275028 w 850"/>
                <a:gd name="T53" fmla="*/ 209099 h 775"/>
                <a:gd name="T54" fmla="*/ 30999 w 850"/>
                <a:gd name="T55" fmla="*/ 209099 h 775"/>
                <a:gd name="T56" fmla="*/ 238622 w 850"/>
                <a:gd name="T57" fmla="*/ 105992 h 775"/>
                <a:gd name="T58" fmla="*/ 215553 w 850"/>
                <a:gd name="T59" fmla="*/ 110678 h 775"/>
                <a:gd name="T60" fmla="*/ 179868 w 850"/>
                <a:gd name="T61" fmla="*/ 106713 h 775"/>
                <a:gd name="T62" fmla="*/ 113544 w 850"/>
                <a:gd name="T63" fmla="*/ 9373 h 775"/>
                <a:gd name="T64" fmla="*/ 305667 w 850"/>
                <a:gd name="T65" fmla="*/ 245151 h 775"/>
                <a:gd name="T66" fmla="*/ 305667 w 850"/>
                <a:gd name="T67" fmla="*/ 244790 h 775"/>
                <a:gd name="T68" fmla="*/ 282237 w 850"/>
                <a:gd name="T69" fmla="*/ 53717 h 775"/>
                <a:gd name="T70" fmla="*/ 247994 w 850"/>
                <a:gd name="T71" fmla="*/ 33889 h 775"/>
                <a:gd name="T72" fmla="*/ 243308 w 850"/>
                <a:gd name="T73" fmla="*/ 0 h 775"/>
                <a:gd name="T74" fmla="*/ 104532 w 850"/>
                <a:gd name="T75" fmla="*/ 4687 h 775"/>
                <a:gd name="T76" fmla="*/ 43255 w 850"/>
                <a:gd name="T77" fmla="*/ 33889 h 775"/>
                <a:gd name="T78" fmla="*/ 721 w 850"/>
                <a:gd name="T79" fmla="*/ 244430 h 775"/>
                <a:gd name="T80" fmla="*/ 360 w 850"/>
                <a:gd name="T81" fmla="*/ 244790 h 775"/>
                <a:gd name="T82" fmla="*/ 0 w 850"/>
                <a:gd name="T83" fmla="*/ 246593 h 775"/>
                <a:gd name="T84" fmla="*/ 0 w 850"/>
                <a:gd name="T85" fmla="*/ 260653 h 775"/>
                <a:gd name="T86" fmla="*/ 287644 w 850"/>
                <a:gd name="T87" fmla="*/ 279039 h 775"/>
                <a:gd name="T88" fmla="*/ 306028 w 850"/>
                <a:gd name="T89" fmla="*/ 246954 h 77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850" h="775">
                  <a:moveTo>
                    <a:pt x="823" y="723"/>
                  </a:moveTo>
                  <a:lnTo>
                    <a:pt x="823" y="723"/>
                  </a:lnTo>
                  <a:cubicBezTo>
                    <a:pt x="823" y="738"/>
                    <a:pt x="811" y="749"/>
                    <a:pt x="798" y="749"/>
                  </a:cubicBezTo>
                  <a:lnTo>
                    <a:pt x="52" y="749"/>
                  </a:lnTo>
                  <a:cubicBezTo>
                    <a:pt x="38" y="749"/>
                    <a:pt x="26" y="738"/>
                    <a:pt x="26" y="723"/>
                  </a:cubicBezTo>
                  <a:lnTo>
                    <a:pt x="26" y="698"/>
                  </a:lnTo>
                  <a:lnTo>
                    <a:pt x="823" y="698"/>
                  </a:lnTo>
                  <a:lnTo>
                    <a:pt x="823" y="723"/>
                  </a:lnTo>
                  <a:close/>
                  <a:moveTo>
                    <a:pt x="86" y="580"/>
                  </a:moveTo>
                  <a:lnTo>
                    <a:pt x="174" y="580"/>
                  </a:lnTo>
                  <a:cubicBezTo>
                    <a:pt x="181" y="580"/>
                    <a:pt x="187" y="574"/>
                    <a:pt x="187" y="567"/>
                  </a:cubicBezTo>
                  <a:cubicBezTo>
                    <a:pt x="187" y="560"/>
                    <a:pt x="181" y="554"/>
                    <a:pt x="174" y="554"/>
                  </a:cubicBezTo>
                  <a:lnTo>
                    <a:pt x="91" y="554"/>
                  </a:lnTo>
                  <a:lnTo>
                    <a:pt x="91" y="149"/>
                  </a:lnTo>
                  <a:cubicBezTo>
                    <a:pt x="91" y="133"/>
                    <a:pt x="104" y="120"/>
                    <a:pt x="120" y="120"/>
                  </a:cubicBezTo>
                  <a:lnTo>
                    <a:pt x="290" y="120"/>
                  </a:lnTo>
                  <a:lnTo>
                    <a:pt x="290" y="186"/>
                  </a:lnTo>
                  <a:lnTo>
                    <a:pt x="174" y="186"/>
                  </a:lnTo>
                  <a:cubicBezTo>
                    <a:pt x="167" y="186"/>
                    <a:pt x="161" y="191"/>
                    <a:pt x="161" y="199"/>
                  </a:cubicBezTo>
                  <a:lnTo>
                    <a:pt x="161" y="493"/>
                  </a:lnTo>
                  <a:cubicBezTo>
                    <a:pt x="161" y="500"/>
                    <a:pt x="167" y="506"/>
                    <a:pt x="174" y="506"/>
                  </a:cubicBezTo>
                  <a:lnTo>
                    <a:pt x="224" y="506"/>
                  </a:lnTo>
                  <a:lnTo>
                    <a:pt x="224" y="567"/>
                  </a:lnTo>
                  <a:cubicBezTo>
                    <a:pt x="224" y="571"/>
                    <a:pt x="227" y="576"/>
                    <a:pt x="231" y="578"/>
                  </a:cubicBezTo>
                  <a:cubicBezTo>
                    <a:pt x="233" y="579"/>
                    <a:pt x="235" y="580"/>
                    <a:pt x="237" y="580"/>
                  </a:cubicBezTo>
                  <a:cubicBezTo>
                    <a:pt x="240" y="580"/>
                    <a:pt x="242" y="579"/>
                    <a:pt x="244" y="578"/>
                  </a:cubicBezTo>
                  <a:lnTo>
                    <a:pt x="360" y="506"/>
                  </a:lnTo>
                  <a:lnTo>
                    <a:pt x="547" y="506"/>
                  </a:lnTo>
                  <a:cubicBezTo>
                    <a:pt x="554" y="506"/>
                    <a:pt x="560" y="500"/>
                    <a:pt x="560" y="493"/>
                  </a:cubicBezTo>
                  <a:lnTo>
                    <a:pt x="560" y="418"/>
                  </a:lnTo>
                  <a:cubicBezTo>
                    <a:pt x="560" y="410"/>
                    <a:pt x="554" y="405"/>
                    <a:pt x="547" y="405"/>
                  </a:cubicBezTo>
                  <a:cubicBezTo>
                    <a:pt x="540" y="405"/>
                    <a:pt x="534" y="410"/>
                    <a:pt x="534" y="418"/>
                  </a:cubicBezTo>
                  <a:lnTo>
                    <a:pt x="534" y="480"/>
                  </a:lnTo>
                  <a:lnTo>
                    <a:pt x="356" y="480"/>
                  </a:lnTo>
                  <a:cubicBezTo>
                    <a:pt x="354" y="480"/>
                    <a:pt x="352" y="481"/>
                    <a:pt x="350" y="482"/>
                  </a:cubicBezTo>
                  <a:lnTo>
                    <a:pt x="250" y="544"/>
                  </a:lnTo>
                  <a:lnTo>
                    <a:pt x="250" y="493"/>
                  </a:lnTo>
                  <a:cubicBezTo>
                    <a:pt x="250" y="486"/>
                    <a:pt x="244" y="480"/>
                    <a:pt x="237" y="480"/>
                  </a:cubicBezTo>
                  <a:lnTo>
                    <a:pt x="187" y="480"/>
                  </a:lnTo>
                  <a:lnTo>
                    <a:pt x="187" y="211"/>
                  </a:lnTo>
                  <a:lnTo>
                    <a:pt x="290" y="211"/>
                  </a:lnTo>
                  <a:lnTo>
                    <a:pt x="290" y="307"/>
                  </a:lnTo>
                  <a:cubicBezTo>
                    <a:pt x="290" y="314"/>
                    <a:pt x="295" y="320"/>
                    <a:pt x="302" y="320"/>
                  </a:cubicBezTo>
                  <a:lnTo>
                    <a:pt x="488" y="320"/>
                  </a:lnTo>
                  <a:lnTo>
                    <a:pt x="604" y="392"/>
                  </a:lnTo>
                  <a:cubicBezTo>
                    <a:pt x="607" y="393"/>
                    <a:pt x="609" y="394"/>
                    <a:pt x="611" y="394"/>
                  </a:cubicBezTo>
                  <a:cubicBezTo>
                    <a:pt x="614" y="394"/>
                    <a:pt x="615" y="393"/>
                    <a:pt x="618" y="392"/>
                  </a:cubicBezTo>
                  <a:cubicBezTo>
                    <a:pt x="622" y="390"/>
                    <a:pt x="624" y="386"/>
                    <a:pt x="624" y="381"/>
                  </a:cubicBezTo>
                  <a:lnTo>
                    <a:pt x="624" y="320"/>
                  </a:lnTo>
                  <a:lnTo>
                    <a:pt x="675" y="320"/>
                  </a:lnTo>
                  <a:cubicBezTo>
                    <a:pt x="682" y="320"/>
                    <a:pt x="688" y="314"/>
                    <a:pt x="688" y="307"/>
                  </a:cubicBezTo>
                  <a:lnTo>
                    <a:pt x="688" y="120"/>
                  </a:lnTo>
                  <a:lnTo>
                    <a:pt x="729" y="120"/>
                  </a:lnTo>
                  <a:cubicBezTo>
                    <a:pt x="745" y="120"/>
                    <a:pt x="758" y="133"/>
                    <a:pt x="758" y="149"/>
                  </a:cubicBezTo>
                  <a:lnTo>
                    <a:pt x="758" y="554"/>
                  </a:lnTo>
                  <a:lnTo>
                    <a:pt x="366" y="554"/>
                  </a:lnTo>
                  <a:cubicBezTo>
                    <a:pt x="359" y="554"/>
                    <a:pt x="353" y="560"/>
                    <a:pt x="353" y="567"/>
                  </a:cubicBezTo>
                  <a:cubicBezTo>
                    <a:pt x="353" y="574"/>
                    <a:pt x="359" y="580"/>
                    <a:pt x="366" y="580"/>
                  </a:cubicBezTo>
                  <a:lnTo>
                    <a:pt x="763" y="580"/>
                  </a:lnTo>
                  <a:lnTo>
                    <a:pt x="814" y="672"/>
                  </a:lnTo>
                  <a:lnTo>
                    <a:pt x="35" y="672"/>
                  </a:lnTo>
                  <a:lnTo>
                    <a:pt x="86" y="580"/>
                  </a:lnTo>
                  <a:close/>
                  <a:moveTo>
                    <a:pt x="315" y="26"/>
                  </a:moveTo>
                  <a:lnTo>
                    <a:pt x="662" y="26"/>
                  </a:lnTo>
                  <a:lnTo>
                    <a:pt x="662" y="294"/>
                  </a:lnTo>
                  <a:lnTo>
                    <a:pt x="611" y="294"/>
                  </a:lnTo>
                  <a:cubicBezTo>
                    <a:pt x="604" y="294"/>
                    <a:pt x="598" y="300"/>
                    <a:pt x="598" y="307"/>
                  </a:cubicBezTo>
                  <a:lnTo>
                    <a:pt x="598" y="358"/>
                  </a:lnTo>
                  <a:lnTo>
                    <a:pt x="499" y="296"/>
                  </a:lnTo>
                  <a:cubicBezTo>
                    <a:pt x="497" y="295"/>
                    <a:pt x="494" y="294"/>
                    <a:pt x="492" y="294"/>
                  </a:cubicBezTo>
                  <a:lnTo>
                    <a:pt x="315" y="294"/>
                  </a:lnTo>
                  <a:lnTo>
                    <a:pt x="315" y="26"/>
                  </a:lnTo>
                  <a:close/>
                  <a:moveTo>
                    <a:pt x="849" y="684"/>
                  </a:moveTo>
                  <a:lnTo>
                    <a:pt x="849" y="684"/>
                  </a:lnTo>
                  <a:cubicBezTo>
                    <a:pt x="849" y="683"/>
                    <a:pt x="849" y="681"/>
                    <a:pt x="848" y="680"/>
                  </a:cubicBezTo>
                  <a:cubicBezTo>
                    <a:pt x="848" y="680"/>
                    <a:pt x="848" y="680"/>
                    <a:pt x="848" y="679"/>
                  </a:cubicBezTo>
                  <a:cubicBezTo>
                    <a:pt x="848" y="679"/>
                    <a:pt x="848" y="679"/>
                    <a:pt x="847" y="678"/>
                  </a:cubicBezTo>
                  <a:lnTo>
                    <a:pt x="783" y="564"/>
                  </a:lnTo>
                  <a:lnTo>
                    <a:pt x="783" y="149"/>
                  </a:lnTo>
                  <a:cubicBezTo>
                    <a:pt x="783" y="119"/>
                    <a:pt x="759" y="94"/>
                    <a:pt x="729" y="94"/>
                  </a:cubicBezTo>
                  <a:lnTo>
                    <a:pt x="688" y="94"/>
                  </a:lnTo>
                  <a:lnTo>
                    <a:pt x="688" y="13"/>
                  </a:lnTo>
                  <a:cubicBezTo>
                    <a:pt x="688" y="6"/>
                    <a:pt x="682" y="0"/>
                    <a:pt x="675" y="0"/>
                  </a:cubicBezTo>
                  <a:lnTo>
                    <a:pt x="302" y="0"/>
                  </a:lnTo>
                  <a:cubicBezTo>
                    <a:pt x="295" y="0"/>
                    <a:pt x="290" y="6"/>
                    <a:pt x="290" y="13"/>
                  </a:cubicBezTo>
                  <a:lnTo>
                    <a:pt x="290" y="94"/>
                  </a:lnTo>
                  <a:lnTo>
                    <a:pt x="120" y="94"/>
                  </a:lnTo>
                  <a:cubicBezTo>
                    <a:pt x="90" y="94"/>
                    <a:pt x="65" y="119"/>
                    <a:pt x="65" y="149"/>
                  </a:cubicBezTo>
                  <a:lnTo>
                    <a:pt x="65" y="564"/>
                  </a:lnTo>
                  <a:lnTo>
                    <a:pt x="2" y="678"/>
                  </a:lnTo>
                  <a:cubicBezTo>
                    <a:pt x="2" y="679"/>
                    <a:pt x="1" y="679"/>
                    <a:pt x="1" y="679"/>
                  </a:cubicBezTo>
                  <a:cubicBezTo>
                    <a:pt x="1" y="680"/>
                    <a:pt x="1" y="680"/>
                    <a:pt x="1" y="680"/>
                  </a:cubicBezTo>
                  <a:cubicBezTo>
                    <a:pt x="0" y="681"/>
                    <a:pt x="0" y="683"/>
                    <a:pt x="0" y="684"/>
                  </a:cubicBezTo>
                  <a:lnTo>
                    <a:pt x="0" y="685"/>
                  </a:lnTo>
                  <a:lnTo>
                    <a:pt x="0" y="723"/>
                  </a:lnTo>
                  <a:cubicBezTo>
                    <a:pt x="0" y="752"/>
                    <a:pt x="23" y="774"/>
                    <a:pt x="52" y="774"/>
                  </a:cubicBezTo>
                  <a:lnTo>
                    <a:pt x="798" y="774"/>
                  </a:lnTo>
                  <a:cubicBezTo>
                    <a:pt x="826" y="774"/>
                    <a:pt x="849" y="752"/>
                    <a:pt x="849" y="723"/>
                  </a:cubicBezTo>
                  <a:lnTo>
                    <a:pt x="849" y="685"/>
                  </a:lnTo>
                  <a:lnTo>
                    <a:pt x="849" y="6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900" dirty="0">
                <a:latin typeface="Lato Light" panose="020F0502020204030203" pitchFamily="34" charset="0"/>
              </a:endParaRPr>
            </a:p>
          </p:txBody>
        </p:sp>
        <p:sp>
          <p:nvSpPr>
            <p:cNvPr id="17" name="Freeform 859">
              <a:extLst>
                <a:ext uri="{FF2B5EF4-FFF2-40B4-BE49-F238E27FC236}">
                  <a16:creationId xmlns:a16="http://schemas.microsoft.com/office/drawing/2014/main" id="{C755375F-703F-3A7B-651C-46FF327293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11693" y="4713909"/>
              <a:ext cx="497255" cy="497257"/>
            </a:xfrm>
            <a:custGeom>
              <a:avLst/>
              <a:gdLst/>
              <a:ahLst/>
              <a:cxnLst/>
              <a:rect l="0" t="0" r="r" b="b"/>
              <a:pathLst>
                <a:path w="306027" h="306027">
                  <a:moveTo>
                    <a:pt x="120753" y="268845"/>
                  </a:moveTo>
                  <a:lnTo>
                    <a:pt x="120753" y="296641"/>
                  </a:lnTo>
                  <a:lnTo>
                    <a:pt x="185274" y="296641"/>
                  </a:lnTo>
                  <a:lnTo>
                    <a:pt x="185274" y="268845"/>
                  </a:lnTo>
                  <a:lnTo>
                    <a:pt x="120753" y="268845"/>
                  </a:lnTo>
                  <a:close/>
                  <a:moveTo>
                    <a:pt x="4686" y="174625"/>
                  </a:moveTo>
                  <a:cubicBezTo>
                    <a:pt x="7209" y="174625"/>
                    <a:pt x="9372" y="176791"/>
                    <a:pt x="9372" y="179318"/>
                  </a:cubicBezTo>
                  <a:lnTo>
                    <a:pt x="9372" y="226969"/>
                  </a:lnTo>
                  <a:lnTo>
                    <a:pt x="169054" y="226969"/>
                  </a:lnTo>
                  <a:cubicBezTo>
                    <a:pt x="171577" y="226969"/>
                    <a:pt x="173740" y="229135"/>
                    <a:pt x="173740" y="231662"/>
                  </a:cubicBezTo>
                  <a:cubicBezTo>
                    <a:pt x="173740" y="234189"/>
                    <a:pt x="171577" y="236355"/>
                    <a:pt x="169054" y="236355"/>
                  </a:cubicBezTo>
                  <a:lnTo>
                    <a:pt x="9372" y="236355"/>
                  </a:lnTo>
                  <a:lnTo>
                    <a:pt x="9372" y="245741"/>
                  </a:lnTo>
                  <a:cubicBezTo>
                    <a:pt x="9372" y="253322"/>
                    <a:pt x="15860" y="259459"/>
                    <a:pt x="23430" y="259459"/>
                  </a:cubicBezTo>
                  <a:lnTo>
                    <a:pt x="116067" y="259459"/>
                  </a:lnTo>
                  <a:lnTo>
                    <a:pt x="190321" y="259459"/>
                  </a:lnTo>
                  <a:lnTo>
                    <a:pt x="282958" y="259459"/>
                  </a:lnTo>
                  <a:cubicBezTo>
                    <a:pt x="290527" y="259459"/>
                    <a:pt x="297015" y="253322"/>
                    <a:pt x="297015" y="245741"/>
                  </a:cubicBezTo>
                  <a:lnTo>
                    <a:pt x="297015" y="236355"/>
                  </a:lnTo>
                  <a:lnTo>
                    <a:pt x="261691" y="236355"/>
                  </a:lnTo>
                  <a:cubicBezTo>
                    <a:pt x="259167" y="236355"/>
                    <a:pt x="257005" y="234189"/>
                    <a:pt x="257005" y="231662"/>
                  </a:cubicBezTo>
                  <a:cubicBezTo>
                    <a:pt x="257005" y="229135"/>
                    <a:pt x="259167" y="226969"/>
                    <a:pt x="261691" y="226969"/>
                  </a:cubicBezTo>
                  <a:lnTo>
                    <a:pt x="297015" y="226969"/>
                  </a:lnTo>
                  <a:lnTo>
                    <a:pt x="297015" y="179318"/>
                  </a:lnTo>
                  <a:cubicBezTo>
                    <a:pt x="297015" y="176791"/>
                    <a:pt x="298818" y="174625"/>
                    <a:pt x="301341" y="174625"/>
                  </a:cubicBezTo>
                  <a:cubicBezTo>
                    <a:pt x="304224" y="174625"/>
                    <a:pt x="306027" y="176791"/>
                    <a:pt x="306027" y="179318"/>
                  </a:cubicBezTo>
                  <a:lnTo>
                    <a:pt x="306027" y="231662"/>
                  </a:lnTo>
                  <a:lnTo>
                    <a:pt x="306027" y="245741"/>
                  </a:lnTo>
                  <a:cubicBezTo>
                    <a:pt x="306027" y="258376"/>
                    <a:pt x="295573" y="268845"/>
                    <a:pt x="282958" y="268845"/>
                  </a:cubicBezTo>
                  <a:lnTo>
                    <a:pt x="195006" y="268845"/>
                  </a:lnTo>
                  <a:lnTo>
                    <a:pt x="195006" y="296641"/>
                  </a:lnTo>
                  <a:lnTo>
                    <a:pt x="226727" y="296641"/>
                  </a:lnTo>
                  <a:cubicBezTo>
                    <a:pt x="228889" y="296641"/>
                    <a:pt x="231052" y="298807"/>
                    <a:pt x="231052" y="301334"/>
                  </a:cubicBezTo>
                  <a:cubicBezTo>
                    <a:pt x="231052" y="303861"/>
                    <a:pt x="228889" y="306027"/>
                    <a:pt x="226727" y="306027"/>
                  </a:cubicBezTo>
                  <a:lnTo>
                    <a:pt x="190321" y="306027"/>
                  </a:lnTo>
                  <a:lnTo>
                    <a:pt x="116067" y="306027"/>
                  </a:lnTo>
                  <a:lnTo>
                    <a:pt x="79661" y="306027"/>
                  </a:lnTo>
                  <a:cubicBezTo>
                    <a:pt x="77138" y="306027"/>
                    <a:pt x="74975" y="303861"/>
                    <a:pt x="74975" y="301334"/>
                  </a:cubicBezTo>
                  <a:cubicBezTo>
                    <a:pt x="74975" y="298807"/>
                    <a:pt x="77138" y="296641"/>
                    <a:pt x="79661" y="296641"/>
                  </a:cubicBezTo>
                  <a:lnTo>
                    <a:pt x="111381" y="296641"/>
                  </a:lnTo>
                  <a:lnTo>
                    <a:pt x="111381" y="268845"/>
                  </a:lnTo>
                  <a:lnTo>
                    <a:pt x="23430" y="268845"/>
                  </a:lnTo>
                  <a:cubicBezTo>
                    <a:pt x="10453" y="268845"/>
                    <a:pt x="0" y="258376"/>
                    <a:pt x="0" y="245741"/>
                  </a:cubicBezTo>
                  <a:lnTo>
                    <a:pt x="0" y="231662"/>
                  </a:lnTo>
                  <a:lnTo>
                    <a:pt x="0" y="179318"/>
                  </a:lnTo>
                  <a:cubicBezTo>
                    <a:pt x="0" y="176791"/>
                    <a:pt x="2163" y="174625"/>
                    <a:pt x="4686" y="174625"/>
                  </a:cubicBezTo>
                  <a:close/>
                  <a:moveTo>
                    <a:pt x="185995" y="168939"/>
                  </a:moveTo>
                  <a:cubicBezTo>
                    <a:pt x="181670" y="175038"/>
                    <a:pt x="176263" y="180060"/>
                    <a:pt x="170495" y="184365"/>
                  </a:cubicBezTo>
                  <a:lnTo>
                    <a:pt x="209425" y="223111"/>
                  </a:lnTo>
                  <a:cubicBezTo>
                    <a:pt x="212669" y="226340"/>
                    <a:pt x="217715" y="226340"/>
                    <a:pt x="220959" y="223111"/>
                  </a:cubicBezTo>
                  <a:lnTo>
                    <a:pt x="224924" y="219165"/>
                  </a:lnTo>
                  <a:cubicBezTo>
                    <a:pt x="228168" y="215936"/>
                    <a:pt x="228168" y="210913"/>
                    <a:pt x="224924" y="207685"/>
                  </a:cubicBezTo>
                  <a:lnTo>
                    <a:pt x="185995" y="168939"/>
                  </a:lnTo>
                  <a:close/>
                  <a:moveTo>
                    <a:pt x="259888" y="104004"/>
                  </a:moveTo>
                  <a:lnTo>
                    <a:pt x="259888" y="140956"/>
                  </a:lnTo>
                  <a:lnTo>
                    <a:pt x="297015" y="140956"/>
                  </a:lnTo>
                  <a:lnTo>
                    <a:pt x="297015" y="104004"/>
                  </a:lnTo>
                  <a:lnTo>
                    <a:pt x="259888" y="104004"/>
                  </a:lnTo>
                  <a:close/>
                  <a:moveTo>
                    <a:pt x="199332" y="104004"/>
                  </a:moveTo>
                  <a:lnTo>
                    <a:pt x="200583" y="113078"/>
                  </a:lnTo>
                  <a:lnTo>
                    <a:pt x="201855" y="122300"/>
                  </a:lnTo>
                  <a:cubicBezTo>
                    <a:pt x="201855" y="128758"/>
                    <a:pt x="200774" y="134857"/>
                    <a:pt x="199332" y="140956"/>
                  </a:cubicBezTo>
                  <a:lnTo>
                    <a:pt x="250517" y="140956"/>
                  </a:lnTo>
                  <a:lnTo>
                    <a:pt x="250517" y="104004"/>
                  </a:lnTo>
                  <a:lnTo>
                    <a:pt x="250268" y="104004"/>
                  </a:lnTo>
                  <a:lnTo>
                    <a:pt x="199332" y="104004"/>
                  </a:lnTo>
                  <a:close/>
                  <a:moveTo>
                    <a:pt x="9372" y="104004"/>
                  </a:moveTo>
                  <a:lnTo>
                    <a:pt x="9372" y="140956"/>
                  </a:lnTo>
                  <a:lnTo>
                    <a:pt x="47941" y="140956"/>
                  </a:lnTo>
                  <a:cubicBezTo>
                    <a:pt x="46499" y="134857"/>
                    <a:pt x="45417" y="128758"/>
                    <a:pt x="45417" y="122300"/>
                  </a:cubicBezTo>
                  <a:cubicBezTo>
                    <a:pt x="45417" y="116201"/>
                    <a:pt x="46499" y="109744"/>
                    <a:pt x="47941" y="104004"/>
                  </a:cubicBezTo>
                  <a:lnTo>
                    <a:pt x="9372" y="104004"/>
                  </a:lnTo>
                  <a:close/>
                  <a:moveTo>
                    <a:pt x="122852" y="83904"/>
                  </a:moveTo>
                  <a:cubicBezTo>
                    <a:pt x="101412" y="83904"/>
                    <a:pt x="83903" y="101413"/>
                    <a:pt x="83903" y="122853"/>
                  </a:cubicBezTo>
                  <a:cubicBezTo>
                    <a:pt x="83903" y="144650"/>
                    <a:pt x="101412" y="161802"/>
                    <a:pt x="122852" y="161802"/>
                  </a:cubicBezTo>
                  <a:cubicBezTo>
                    <a:pt x="144293" y="161802"/>
                    <a:pt x="161802" y="144650"/>
                    <a:pt x="161802" y="122853"/>
                  </a:cubicBezTo>
                  <a:cubicBezTo>
                    <a:pt x="161802" y="101413"/>
                    <a:pt x="144293" y="83904"/>
                    <a:pt x="122852" y="83904"/>
                  </a:cubicBezTo>
                  <a:close/>
                  <a:moveTo>
                    <a:pt x="122852" y="74613"/>
                  </a:moveTo>
                  <a:cubicBezTo>
                    <a:pt x="149653" y="74613"/>
                    <a:pt x="171093" y="96410"/>
                    <a:pt x="171093" y="122853"/>
                  </a:cubicBezTo>
                  <a:cubicBezTo>
                    <a:pt x="171093" y="149653"/>
                    <a:pt x="149653" y="171093"/>
                    <a:pt x="122852" y="171093"/>
                  </a:cubicBezTo>
                  <a:cubicBezTo>
                    <a:pt x="96410" y="171093"/>
                    <a:pt x="74612" y="149653"/>
                    <a:pt x="74612" y="122853"/>
                  </a:cubicBezTo>
                  <a:cubicBezTo>
                    <a:pt x="74612" y="96410"/>
                    <a:pt x="96410" y="74613"/>
                    <a:pt x="122852" y="74613"/>
                  </a:cubicBezTo>
                  <a:close/>
                  <a:moveTo>
                    <a:pt x="123636" y="53778"/>
                  </a:moveTo>
                  <a:cubicBezTo>
                    <a:pt x="85788" y="53778"/>
                    <a:pt x="54789" y="84631"/>
                    <a:pt x="54789" y="122300"/>
                  </a:cubicBezTo>
                  <a:lnTo>
                    <a:pt x="58199" y="139082"/>
                  </a:lnTo>
                  <a:lnTo>
                    <a:pt x="60224" y="149050"/>
                  </a:lnTo>
                  <a:cubicBezTo>
                    <a:pt x="70717" y="173670"/>
                    <a:pt x="95250" y="190823"/>
                    <a:pt x="123636" y="190823"/>
                  </a:cubicBezTo>
                  <a:cubicBezTo>
                    <a:pt x="161845" y="190823"/>
                    <a:pt x="192483" y="160329"/>
                    <a:pt x="192483" y="122300"/>
                  </a:cubicBezTo>
                  <a:lnTo>
                    <a:pt x="190972" y="114833"/>
                  </a:lnTo>
                  <a:lnTo>
                    <a:pt x="187099" y="95702"/>
                  </a:lnTo>
                  <a:cubicBezTo>
                    <a:pt x="176691" y="71133"/>
                    <a:pt x="152293" y="53778"/>
                    <a:pt x="123636" y="53778"/>
                  </a:cubicBezTo>
                  <a:close/>
                  <a:moveTo>
                    <a:pt x="123636" y="44450"/>
                  </a:moveTo>
                  <a:cubicBezTo>
                    <a:pt x="156798" y="44450"/>
                    <a:pt x="185274" y="65617"/>
                    <a:pt x="196809" y="94676"/>
                  </a:cubicBezTo>
                  <a:lnTo>
                    <a:pt x="301341" y="94676"/>
                  </a:lnTo>
                  <a:cubicBezTo>
                    <a:pt x="304224" y="94676"/>
                    <a:pt x="306027" y="96829"/>
                    <a:pt x="306027" y="99340"/>
                  </a:cubicBezTo>
                  <a:lnTo>
                    <a:pt x="306027" y="145620"/>
                  </a:lnTo>
                  <a:cubicBezTo>
                    <a:pt x="306027" y="148131"/>
                    <a:pt x="304224" y="150283"/>
                    <a:pt x="301341" y="150283"/>
                  </a:cubicBezTo>
                  <a:lnTo>
                    <a:pt x="196809" y="150283"/>
                  </a:lnTo>
                  <a:cubicBezTo>
                    <a:pt x="195367" y="153871"/>
                    <a:pt x="193204" y="157817"/>
                    <a:pt x="191402" y="161405"/>
                  </a:cubicBezTo>
                  <a:lnTo>
                    <a:pt x="231412" y="201227"/>
                  </a:lnTo>
                  <a:cubicBezTo>
                    <a:pt x="238261" y="208043"/>
                    <a:pt x="238261" y="219165"/>
                    <a:pt x="231412" y="225981"/>
                  </a:cubicBezTo>
                  <a:lnTo>
                    <a:pt x="227808" y="229569"/>
                  </a:lnTo>
                  <a:cubicBezTo>
                    <a:pt x="224203" y="233156"/>
                    <a:pt x="219878" y="234591"/>
                    <a:pt x="215192" y="234591"/>
                  </a:cubicBezTo>
                  <a:cubicBezTo>
                    <a:pt x="210866" y="234591"/>
                    <a:pt x="206181" y="233156"/>
                    <a:pt x="202936" y="229569"/>
                  </a:cubicBezTo>
                  <a:lnTo>
                    <a:pt x="162926" y="189747"/>
                  </a:lnTo>
                  <a:cubicBezTo>
                    <a:pt x="151031" y="196204"/>
                    <a:pt x="138055" y="200151"/>
                    <a:pt x="123636" y="200151"/>
                  </a:cubicBezTo>
                  <a:cubicBezTo>
                    <a:pt x="90474" y="200151"/>
                    <a:pt x="61998" y="179343"/>
                    <a:pt x="50824" y="150283"/>
                  </a:cubicBezTo>
                  <a:lnTo>
                    <a:pt x="4686" y="150283"/>
                  </a:lnTo>
                  <a:cubicBezTo>
                    <a:pt x="2163" y="150283"/>
                    <a:pt x="0" y="148131"/>
                    <a:pt x="0" y="145620"/>
                  </a:cubicBezTo>
                  <a:lnTo>
                    <a:pt x="0" y="99340"/>
                  </a:lnTo>
                  <a:cubicBezTo>
                    <a:pt x="0" y="96829"/>
                    <a:pt x="2163" y="94676"/>
                    <a:pt x="4686" y="94676"/>
                  </a:cubicBezTo>
                  <a:lnTo>
                    <a:pt x="50824" y="94676"/>
                  </a:lnTo>
                  <a:cubicBezTo>
                    <a:pt x="61998" y="65617"/>
                    <a:pt x="90474" y="44450"/>
                    <a:pt x="123636" y="44450"/>
                  </a:cubicBezTo>
                  <a:close/>
                  <a:moveTo>
                    <a:pt x="23430" y="0"/>
                  </a:moveTo>
                  <a:lnTo>
                    <a:pt x="282958" y="0"/>
                  </a:lnTo>
                  <a:cubicBezTo>
                    <a:pt x="295573" y="0"/>
                    <a:pt x="306027" y="10484"/>
                    <a:pt x="306027" y="23498"/>
                  </a:cubicBezTo>
                  <a:lnTo>
                    <a:pt x="306027" y="68325"/>
                  </a:lnTo>
                  <a:cubicBezTo>
                    <a:pt x="306027" y="70856"/>
                    <a:pt x="304224" y="72664"/>
                    <a:pt x="301341" y="72664"/>
                  </a:cubicBezTo>
                  <a:cubicBezTo>
                    <a:pt x="298818" y="72664"/>
                    <a:pt x="297015" y="70856"/>
                    <a:pt x="297015" y="68325"/>
                  </a:cubicBezTo>
                  <a:lnTo>
                    <a:pt x="297015" y="23498"/>
                  </a:lnTo>
                  <a:cubicBezTo>
                    <a:pt x="297015" y="15545"/>
                    <a:pt x="290527" y="9399"/>
                    <a:pt x="282958" y="9399"/>
                  </a:cubicBezTo>
                  <a:lnTo>
                    <a:pt x="23430" y="9399"/>
                  </a:lnTo>
                  <a:cubicBezTo>
                    <a:pt x="15860" y="9399"/>
                    <a:pt x="9372" y="15545"/>
                    <a:pt x="9372" y="23498"/>
                  </a:cubicBezTo>
                  <a:lnTo>
                    <a:pt x="9372" y="68325"/>
                  </a:lnTo>
                  <a:cubicBezTo>
                    <a:pt x="9372" y="70856"/>
                    <a:pt x="7209" y="72664"/>
                    <a:pt x="4686" y="72664"/>
                  </a:cubicBezTo>
                  <a:cubicBezTo>
                    <a:pt x="2163" y="72664"/>
                    <a:pt x="0" y="70856"/>
                    <a:pt x="0" y="68325"/>
                  </a:cubicBezTo>
                  <a:lnTo>
                    <a:pt x="0" y="23498"/>
                  </a:lnTo>
                  <a:cubicBezTo>
                    <a:pt x="0" y="10484"/>
                    <a:pt x="10453" y="0"/>
                    <a:pt x="2343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endParaRPr lang="en-US" sz="900" dirty="0">
                <a:latin typeface="Lato Light" panose="020F050202020403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112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defa4170-0d19-0005-0004-bc88714345d2}" enabled="1" method="Standard" siteId="{fd2550a8-84b7-42d4-9ec6-c1aef2c7519a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865</TotalTime>
  <Words>1740</Words>
  <Application>Microsoft Office PowerPoint</Application>
  <PresentationFormat>Widescreen</PresentationFormat>
  <Paragraphs>275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Poppins</vt:lpstr>
      <vt:lpstr>Arial Rounded MT Light</vt:lpstr>
      <vt:lpstr>Aptos Display</vt:lpstr>
      <vt:lpstr>Segoe UI</vt:lpstr>
      <vt:lpstr>Candara</vt:lpstr>
      <vt:lpstr>Aptos</vt:lpstr>
      <vt:lpstr>Lato Light</vt:lpstr>
      <vt:lpstr>Arial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Hamady Diop, PhD</dc:creator>
  <cp:lastModifiedBy>ADMIN</cp:lastModifiedBy>
  <cp:revision>61</cp:revision>
  <dcterms:created xsi:type="dcterms:W3CDTF">2024-11-19T19:05:24Z</dcterms:created>
  <dcterms:modified xsi:type="dcterms:W3CDTF">2026-02-15T17:24:09Z</dcterms:modified>
</cp:coreProperties>
</file>